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4"/>
  </p:notesMasterIdLst>
  <p:sldIdLst>
    <p:sldId id="256" r:id="rId2"/>
    <p:sldId id="257" r:id="rId3"/>
    <p:sldId id="259" r:id="rId4"/>
    <p:sldId id="391" r:id="rId5"/>
    <p:sldId id="268" r:id="rId6"/>
    <p:sldId id="269" r:id="rId7"/>
    <p:sldId id="403" r:id="rId8"/>
    <p:sldId id="401" r:id="rId9"/>
    <p:sldId id="405" r:id="rId10"/>
    <p:sldId id="261" r:id="rId11"/>
    <p:sldId id="409" r:id="rId12"/>
    <p:sldId id="407" r:id="rId13"/>
    <p:sldId id="361" r:id="rId14"/>
    <p:sldId id="406" r:id="rId15"/>
    <p:sldId id="362" r:id="rId16"/>
    <p:sldId id="372" r:id="rId17"/>
    <p:sldId id="363" r:id="rId18"/>
    <p:sldId id="368" r:id="rId19"/>
    <p:sldId id="376" r:id="rId20"/>
    <p:sldId id="377" r:id="rId21"/>
    <p:sldId id="378" r:id="rId22"/>
    <p:sldId id="408" r:id="rId23"/>
    <p:sldId id="325" r:id="rId24"/>
    <p:sldId id="287" r:id="rId25"/>
    <p:sldId id="379" r:id="rId26"/>
    <p:sldId id="380" r:id="rId27"/>
    <p:sldId id="381" r:id="rId28"/>
    <p:sldId id="382" r:id="rId29"/>
    <p:sldId id="383" r:id="rId30"/>
    <p:sldId id="410" r:id="rId31"/>
    <p:sldId id="323" r:id="rId32"/>
    <p:sldId id="40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71" autoAdjust="0"/>
    <p:restoredTop sz="96247" autoAdjust="0"/>
  </p:normalViewPr>
  <p:slideViewPr>
    <p:cSldViewPr snapToGrid="0">
      <p:cViewPr varScale="1">
        <p:scale>
          <a:sx n="75" d="100"/>
          <a:sy n="75" d="100"/>
        </p:scale>
        <p:origin x="850" y="53"/>
      </p:cViewPr>
      <p:guideLst/>
    </p:cSldViewPr>
  </p:slideViewPr>
  <p:outlineViewPr>
    <p:cViewPr>
      <p:scale>
        <a:sx n="33" d="100"/>
        <a:sy n="33" d="100"/>
      </p:scale>
      <p:origin x="0" y="-271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E9943-7F47-407D-A181-830D58AA26DC}"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4B004-383E-44BA-B6B7-8269B9859668}" type="slidenum">
              <a:rPr lang="en-US" smtClean="0"/>
              <a:t>‹#›</a:t>
            </a:fld>
            <a:endParaRPr lang="en-US"/>
          </a:p>
        </p:txBody>
      </p:sp>
    </p:spTree>
    <p:extLst>
      <p:ext uri="{BB962C8B-B14F-4D97-AF65-F5344CB8AC3E}">
        <p14:creationId xmlns:p14="http://schemas.microsoft.com/office/powerpoint/2010/main" val="107156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005F2B-B312-4558-8CD0-0961704E7E44}" type="slidenum">
              <a:rPr lang="en-US" smtClean="0"/>
              <a:t>18</a:t>
            </a:fld>
            <a:endParaRPr lang="en-US"/>
          </a:p>
        </p:txBody>
      </p:sp>
    </p:spTree>
    <p:extLst>
      <p:ext uri="{BB962C8B-B14F-4D97-AF65-F5344CB8AC3E}">
        <p14:creationId xmlns:p14="http://schemas.microsoft.com/office/powerpoint/2010/main" val="393178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005F2B-B312-4558-8CD0-0961704E7E44}" type="slidenum">
              <a:rPr lang="en-US" smtClean="0"/>
              <a:t>19</a:t>
            </a:fld>
            <a:endParaRPr lang="en-US"/>
          </a:p>
        </p:txBody>
      </p:sp>
    </p:spTree>
    <p:extLst>
      <p:ext uri="{BB962C8B-B14F-4D97-AF65-F5344CB8AC3E}">
        <p14:creationId xmlns:p14="http://schemas.microsoft.com/office/powerpoint/2010/main" val="229641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005F2B-B312-4558-8CD0-0961704E7E44}" type="slidenum">
              <a:rPr lang="en-US" smtClean="0"/>
              <a:t>20</a:t>
            </a:fld>
            <a:endParaRPr lang="en-US"/>
          </a:p>
        </p:txBody>
      </p:sp>
    </p:spTree>
    <p:extLst>
      <p:ext uri="{BB962C8B-B14F-4D97-AF65-F5344CB8AC3E}">
        <p14:creationId xmlns:p14="http://schemas.microsoft.com/office/powerpoint/2010/main" val="73804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005F2B-B312-4558-8CD0-0961704E7E44}" type="slidenum">
              <a:rPr lang="en-US" smtClean="0"/>
              <a:t>21</a:t>
            </a:fld>
            <a:endParaRPr lang="en-US"/>
          </a:p>
        </p:txBody>
      </p:sp>
    </p:spTree>
    <p:extLst>
      <p:ext uri="{BB962C8B-B14F-4D97-AF65-F5344CB8AC3E}">
        <p14:creationId xmlns:p14="http://schemas.microsoft.com/office/powerpoint/2010/main" val="2933595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005F2B-B312-4558-8CD0-0961704E7E44}" type="slidenum">
              <a:rPr lang="en-US" smtClean="0"/>
              <a:t>22</a:t>
            </a:fld>
            <a:endParaRPr lang="en-US"/>
          </a:p>
        </p:txBody>
      </p:sp>
    </p:spTree>
    <p:extLst>
      <p:ext uri="{BB962C8B-B14F-4D97-AF65-F5344CB8AC3E}">
        <p14:creationId xmlns:p14="http://schemas.microsoft.com/office/powerpoint/2010/main" val="789773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44CC3-8149-7156-CFE5-A64E44E639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5E7D75-1FE2-F20E-2D9E-4D5AD7E56D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ACDBBA-8AE0-CD19-2F86-8DA00848C9DD}"/>
              </a:ext>
            </a:extLst>
          </p:cNvPr>
          <p:cNvSpPr>
            <a:spLocks noGrp="1"/>
          </p:cNvSpPr>
          <p:nvPr>
            <p:ph type="dt" sz="half" idx="10"/>
          </p:nvPr>
        </p:nvSpPr>
        <p:spPr/>
        <p:txBody>
          <a:bodyPr/>
          <a:lstStyle/>
          <a:p>
            <a:fld id="{77240433-10B3-4A8C-B346-4FC8CBA7267E}" type="datetime1">
              <a:rPr lang="en-US" smtClean="0"/>
              <a:t>3/26/2024</a:t>
            </a:fld>
            <a:endParaRPr lang="en-US"/>
          </a:p>
        </p:txBody>
      </p:sp>
      <p:sp>
        <p:nvSpPr>
          <p:cNvPr id="6" name="Slide Number Placeholder 5">
            <a:extLst>
              <a:ext uri="{FF2B5EF4-FFF2-40B4-BE49-F238E27FC236}">
                <a16:creationId xmlns:a16="http://schemas.microsoft.com/office/drawing/2014/main" id="{B2835D49-77B1-95DB-E517-8439141E649E}"/>
              </a:ext>
            </a:extLst>
          </p:cNvPr>
          <p:cNvSpPr>
            <a:spLocks noGrp="1"/>
          </p:cNvSpPr>
          <p:nvPr>
            <p:ph type="sldNum" sz="quarter" idx="12"/>
          </p:nvPr>
        </p:nvSpPr>
        <p:spPr/>
        <p:txBody>
          <a:bodyPr/>
          <a:lstStyle/>
          <a:p>
            <a:fld id="{46CEEDD7-AB4B-4E10-8320-B0F9F2266420}" type="slidenum">
              <a:rPr lang="en-US" smtClean="0"/>
              <a:t>‹#›</a:t>
            </a:fld>
            <a:endParaRPr lang="en-US"/>
          </a:p>
        </p:txBody>
      </p:sp>
      <p:sp>
        <p:nvSpPr>
          <p:cNvPr id="7" name="Footer Placeholder 4">
            <a:extLst>
              <a:ext uri="{FF2B5EF4-FFF2-40B4-BE49-F238E27FC236}">
                <a16:creationId xmlns:a16="http://schemas.microsoft.com/office/drawing/2014/main" id="{3EA4C46C-D209-2F41-C03B-43A9A1E0C827}"/>
              </a:ext>
            </a:extLst>
          </p:cNvPr>
          <p:cNvSpPr>
            <a:spLocks noGrp="1"/>
          </p:cNvSpPr>
          <p:nvPr>
            <p:ph type="ftr" sz="quarter" idx="3"/>
          </p:nvPr>
        </p:nvSpPr>
        <p:spPr>
          <a:xfrm>
            <a:off x="2054678" y="6204231"/>
            <a:ext cx="7641772" cy="48577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solidFill>
                  <a:srgbClr val="121212"/>
                </a:solidFill>
                <a:latin typeface="Century Schoolbook" panose="02040604050505020304" pitchFamily="18" charset="0"/>
              </a:rPr>
              <a:t>Mental Health and The Practice of Law: Professional Health and Professional Ethics</a:t>
            </a:r>
          </a:p>
          <a:p>
            <a:r>
              <a:rPr lang="en-US" dirty="0">
                <a:solidFill>
                  <a:srgbClr val="121212"/>
                </a:solidFill>
                <a:latin typeface="Century Schoolbook" panose="02040604050505020304" pitchFamily="18" charset="0"/>
              </a:rPr>
              <a:t>February 21, 2024 – Page &lt;#&gt;</a:t>
            </a:r>
          </a:p>
          <a:p>
            <a:r>
              <a:rPr lang="en-US" dirty="0">
                <a:solidFill>
                  <a:srgbClr val="121212"/>
                </a:solidFill>
                <a:latin typeface="Century Schoolbook" panose="02040604050505020304" pitchFamily="18" charset="0"/>
              </a:rPr>
              <a:t>© 2024 Lang Legal</a:t>
            </a:r>
          </a:p>
        </p:txBody>
      </p:sp>
    </p:spTree>
    <p:extLst>
      <p:ext uri="{BB962C8B-B14F-4D97-AF65-F5344CB8AC3E}">
        <p14:creationId xmlns:p14="http://schemas.microsoft.com/office/powerpoint/2010/main" val="122428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D1111-8547-2572-CF24-6E7B235B01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C0268A-3E09-D549-F282-CA5D81495E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30CB4-90FB-E1F7-79F1-C5052FBBE17A}"/>
              </a:ext>
            </a:extLst>
          </p:cNvPr>
          <p:cNvSpPr>
            <a:spLocks noGrp="1"/>
          </p:cNvSpPr>
          <p:nvPr>
            <p:ph type="dt" sz="half" idx="10"/>
          </p:nvPr>
        </p:nvSpPr>
        <p:spPr/>
        <p:txBody>
          <a:bodyPr/>
          <a:lstStyle/>
          <a:p>
            <a:fld id="{3774080F-15E8-4FC3-BD1B-D490F15A1755}" type="datetime1">
              <a:rPr lang="en-US" smtClean="0"/>
              <a:t>3/26/2024</a:t>
            </a:fld>
            <a:endParaRPr lang="en-US"/>
          </a:p>
        </p:txBody>
      </p:sp>
      <p:sp>
        <p:nvSpPr>
          <p:cNvPr id="5" name="Footer Placeholder 4">
            <a:extLst>
              <a:ext uri="{FF2B5EF4-FFF2-40B4-BE49-F238E27FC236}">
                <a16:creationId xmlns:a16="http://schemas.microsoft.com/office/drawing/2014/main" id="{578AD9B2-1C3F-A182-ABEE-975317527375}"/>
              </a:ext>
            </a:extLst>
          </p:cNvPr>
          <p:cNvSpPr>
            <a:spLocks noGrp="1"/>
          </p:cNvSpPr>
          <p:nvPr>
            <p:ph type="ftr" sz="quarter" idx="11"/>
          </p:nvPr>
        </p:nvSpPr>
        <p:spPr/>
        <p:txBody>
          <a:bodyPr/>
          <a:lstStyle/>
          <a:p>
            <a:r>
              <a:rPr lang="en-US"/>
              <a:t>Mental Health and the Practice of Law: Professional Health and Professional Ethics</a:t>
            </a:r>
          </a:p>
        </p:txBody>
      </p:sp>
      <p:sp>
        <p:nvSpPr>
          <p:cNvPr id="6" name="Slide Number Placeholder 5">
            <a:extLst>
              <a:ext uri="{FF2B5EF4-FFF2-40B4-BE49-F238E27FC236}">
                <a16:creationId xmlns:a16="http://schemas.microsoft.com/office/drawing/2014/main" id="{6A0F946C-0F48-1918-4517-3FD35F93F05D}"/>
              </a:ext>
            </a:extLst>
          </p:cNvPr>
          <p:cNvSpPr>
            <a:spLocks noGrp="1"/>
          </p:cNvSpPr>
          <p:nvPr>
            <p:ph type="sldNum" sz="quarter" idx="12"/>
          </p:nvPr>
        </p:nvSpPr>
        <p:spPr/>
        <p:txBody>
          <a:bodyPr/>
          <a:lstStyle/>
          <a:p>
            <a:fld id="{46CEEDD7-AB4B-4E10-8320-B0F9F2266420}" type="slidenum">
              <a:rPr lang="en-US" smtClean="0"/>
              <a:t>‹#›</a:t>
            </a:fld>
            <a:endParaRPr lang="en-US"/>
          </a:p>
        </p:txBody>
      </p:sp>
    </p:spTree>
    <p:extLst>
      <p:ext uri="{BB962C8B-B14F-4D97-AF65-F5344CB8AC3E}">
        <p14:creationId xmlns:p14="http://schemas.microsoft.com/office/powerpoint/2010/main" val="2612908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C926C8-BA52-A2AB-9A80-EFF685260F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958FB5-6431-857B-5CE5-5336120708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780FC-E000-B0CA-58F4-3FD7789FA171}"/>
              </a:ext>
            </a:extLst>
          </p:cNvPr>
          <p:cNvSpPr>
            <a:spLocks noGrp="1"/>
          </p:cNvSpPr>
          <p:nvPr>
            <p:ph type="dt" sz="half" idx="10"/>
          </p:nvPr>
        </p:nvSpPr>
        <p:spPr/>
        <p:txBody>
          <a:bodyPr/>
          <a:lstStyle/>
          <a:p>
            <a:fld id="{D6E76F48-1D4D-4E0F-8E89-9558D2E42A5B}" type="datetime1">
              <a:rPr lang="en-US" smtClean="0"/>
              <a:t>3/26/2024</a:t>
            </a:fld>
            <a:endParaRPr lang="en-US"/>
          </a:p>
        </p:txBody>
      </p:sp>
      <p:sp>
        <p:nvSpPr>
          <p:cNvPr id="5" name="Footer Placeholder 4">
            <a:extLst>
              <a:ext uri="{FF2B5EF4-FFF2-40B4-BE49-F238E27FC236}">
                <a16:creationId xmlns:a16="http://schemas.microsoft.com/office/drawing/2014/main" id="{20D5956E-8967-E997-B340-1EFF0CDA3D1C}"/>
              </a:ext>
            </a:extLst>
          </p:cNvPr>
          <p:cNvSpPr>
            <a:spLocks noGrp="1"/>
          </p:cNvSpPr>
          <p:nvPr>
            <p:ph type="ftr" sz="quarter" idx="11"/>
          </p:nvPr>
        </p:nvSpPr>
        <p:spPr/>
        <p:txBody>
          <a:bodyPr/>
          <a:lstStyle/>
          <a:p>
            <a:r>
              <a:rPr lang="en-US"/>
              <a:t>Mental Health and the Practice of Law: Professional Health and Professional Ethics</a:t>
            </a:r>
          </a:p>
        </p:txBody>
      </p:sp>
      <p:sp>
        <p:nvSpPr>
          <p:cNvPr id="6" name="Slide Number Placeholder 5">
            <a:extLst>
              <a:ext uri="{FF2B5EF4-FFF2-40B4-BE49-F238E27FC236}">
                <a16:creationId xmlns:a16="http://schemas.microsoft.com/office/drawing/2014/main" id="{F6264E24-8ACC-0B9E-F6FB-8860E56C6D0D}"/>
              </a:ext>
            </a:extLst>
          </p:cNvPr>
          <p:cNvSpPr>
            <a:spLocks noGrp="1"/>
          </p:cNvSpPr>
          <p:nvPr>
            <p:ph type="sldNum" sz="quarter" idx="12"/>
          </p:nvPr>
        </p:nvSpPr>
        <p:spPr/>
        <p:txBody>
          <a:bodyPr/>
          <a:lstStyle/>
          <a:p>
            <a:fld id="{46CEEDD7-AB4B-4E10-8320-B0F9F2266420}" type="slidenum">
              <a:rPr lang="en-US" smtClean="0"/>
              <a:t>‹#›</a:t>
            </a:fld>
            <a:endParaRPr lang="en-US"/>
          </a:p>
        </p:txBody>
      </p:sp>
    </p:spTree>
    <p:extLst>
      <p:ext uri="{BB962C8B-B14F-4D97-AF65-F5344CB8AC3E}">
        <p14:creationId xmlns:p14="http://schemas.microsoft.com/office/powerpoint/2010/main" val="154004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range background for graphics">
    <p:bg>
      <p:bgPr>
        <a:gradFill rotWithShape="1">
          <a:gsLst>
            <a:gs pos="0">
              <a:schemeClr val="accent1">
                <a:lumMod val="80000"/>
                <a:lumOff val="20000"/>
              </a:schemeClr>
            </a:gs>
            <a:gs pos="100000">
              <a:srgbClr val="E04E39"/>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5" hasCustomPrompt="1"/>
          </p:nvPr>
        </p:nvSpPr>
        <p:spPr>
          <a:xfrm>
            <a:off x="609600" y="914400"/>
            <a:ext cx="10972800" cy="384048"/>
          </a:xfrm>
        </p:spPr>
        <p:txBody>
          <a:bodyPr/>
          <a:lstStyle>
            <a:lvl1pPr marL="0" indent="0">
              <a:buNone/>
              <a:defRPr b="1">
                <a:solidFill>
                  <a:schemeClr val="tx1"/>
                </a:solidFill>
              </a:defRPr>
            </a:lvl1pPr>
          </a:lstStyle>
          <a:p>
            <a:pPr lvl="0"/>
            <a:r>
              <a:rPr lang="en-US" dirty="0"/>
              <a:t>Subhead or graphic caption</a:t>
            </a:r>
          </a:p>
        </p:txBody>
      </p:sp>
      <p:sp>
        <p:nvSpPr>
          <p:cNvPr id="2" name="Text Placeholder 2"/>
          <p:cNvSpPr>
            <a:spLocks noGrp="1"/>
          </p:cNvSpPr>
          <p:nvPr>
            <p:ph type="body" sz="quarter" idx="14"/>
          </p:nvPr>
        </p:nvSpPr>
        <p:spPr>
          <a:xfrm>
            <a:off x="609600" y="304800"/>
            <a:ext cx="10972800" cy="274320"/>
          </a:xfrm>
        </p:spPr>
        <p:txBody>
          <a:bodyPr/>
          <a:lstStyle>
            <a:lvl1pPr marL="0" indent="0">
              <a:lnSpc>
                <a:spcPts val="2400"/>
              </a:lnSpc>
              <a:spcBef>
                <a:spcPts val="0"/>
              </a:spcBef>
              <a:buNone/>
              <a:defRPr sz="1867" b="1" i="0" baseline="0">
                <a:solidFill>
                  <a:schemeClr val="tx1"/>
                </a:solidFill>
                <a:latin typeface="+mj-lt"/>
                <a:ea typeface="Segoe UI" pitchFamily="34" charset="0"/>
                <a:cs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414206814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blue">
    <p:bg>
      <p:bgPr>
        <a:solidFill>
          <a:srgbClr val="14487C"/>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828800" y="4572000"/>
            <a:ext cx="8534400" cy="1524000"/>
          </a:xfrm>
        </p:spPr>
        <p:txBody>
          <a:bodyPr/>
          <a:lstStyle>
            <a:lvl1pPr marL="0" indent="0" algn="ctr">
              <a:lnSpc>
                <a:spcPts val="3200"/>
              </a:lnSpc>
              <a:spcBef>
                <a:spcPts val="0"/>
              </a:spcBef>
              <a:buNone/>
              <a:defRPr sz="2800" baseline="0">
                <a:solidFill>
                  <a:srgbClr val="C8C8CA"/>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title"/>
          </p:nvPr>
        </p:nvSpPr>
        <p:spPr>
          <a:xfrm>
            <a:off x="609600" y="3048000"/>
            <a:ext cx="10972800" cy="1219200"/>
          </a:xfrm>
        </p:spPr>
        <p:txBody>
          <a:bodyPr anchor="b"/>
          <a:lstStyle>
            <a:lvl1pPr>
              <a:lnSpc>
                <a:spcPts val="4533"/>
              </a:lnSpc>
              <a:defRPr sz="40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7061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4" name="Date Placeholder 3"/>
          <p:cNvSpPr>
            <a:spLocks noGrp="1"/>
          </p:cNvSpPr>
          <p:nvPr>
            <p:ph type="dt" sz="half" idx="10"/>
          </p:nvPr>
        </p:nvSpPr>
        <p:spPr>
          <a:xfrm rot="5400000">
            <a:off x="10158421" y="1790662"/>
            <a:ext cx="990599" cy="304879"/>
          </a:xfrm>
          <a:prstGeom prst="rect">
            <a:avLst/>
          </a:prstGeom>
        </p:spPr>
        <p:txBody>
          <a:bodyPr/>
          <a:lstStyle/>
          <a:p>
            <a:fld id="{48A87A34-81AB-432B-8DAE-1953F412C126}" type="datetimeFigureOut">
              <a:rPr lang="en-US" smtClean="0">
                <a:solidFill>
                  <a:prstClr val="white">
                    <a:tint val="75000"/>
                    <a:alpha val="60000"/>
                  </a:prstClr>
                </a:solidFill>
              </a:rPr>
              <a:pPr/>
              <a:t>3/26/2024</a:t>
            </a:fld>
            <a:endParaRPr lang="en-US" dirty="0">
              <a:solidFill>
                <a:prstClr val="white">
                  <a:tint val="75000"/>
                  <a:alpha val="60000"/>
                </a:prstClr>
              </a:solidFill>
            </a:endParaRPr>
          </a:p>
        </p:txBody>
      </p:sp>
      <p:sp>
        <p:nvSpPr>
          <p:cNvPr id="5" name="Footer Placeholder 4"/>
          <p:cNvSpPr>
            <a:spLocks noGrp="1"/>
          </p:cNvSpPr>
          <p:nvPr>
            <p:ph type="ftr" sz="quarter" idx="11"/>
          </p:nvPr>
        </p:nvSpPr>
        <p:spPr>
          <a:xfrm rot="5400000">
            <a:off x="8954413" y="3225261"/>
            <a:ext cx="3859795" cy="304880"/>
          </a:xfrm>
          <a:prstGeom prst="rect">
            <a:avLst/>
          </a:prstGeom>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a:xfrm>
            <a:off x="10355244" y="295738"/>
            <a:ext cx="838417" cy="767687"/>
          </a:xfrm>
          <a:prstGeom prst="rect">
            <a:avLst/>
          </a:prstGeo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21605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9D99B4-963B-7FB3-5551-9B41B5B4A2C3}"/>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AC85B9-3429-52B3-D23C-5FD3043B14CC}"/>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a16="http://schemas.microsoft.com/office/drawing/2014/main" id="{3F6A8FBE-AF7E-68A3-23F7-20B6C0EA548A}"/>
              </a:ext>
            </a:extLst>
          </p:cNvPr>
          <p:cNvSpPr>
            <a:spLocks noGrp="1"/>
          </p:cNvSpPr>
          <p:nvPr>
            <p:ph type="sldNum" sz="quarter" idx="12"/>
          </p:nvPr>
        </p:nvSpPr>
        <p:spPr/>
        <p:txBody>
          <a:bodyPr/>
          <a:lstStyle/>
          <a:p>
            <a:endParaRPr lang="en-US" dirty="0"/>
          </a:p>
        </p:txBody>
      </p:sp>
      <p:pic>
        <p:nvPicPr>
          <p:cNvPr id="10" name="Picture 9" descr="A black and white logo&#10;&#10;Description automatically generated">
            <a:extLst>
              <a:ext uri="{FF2B5EF4-FFF2-40B4-BE49-F238E27FC236}">
                <a16:creationId xmlns:a16="http://schemas.microsoft.com/office/drawing/2014/main" id="{8B5BD294-A76D-7F13-DDDD-2C2C840BDB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1" y="6181663"/>
            <a:ext cx="1346688" cy="539812"/>
          </a:xfrm>
          <a:prstGeom prst="rect">
            <a:avLst/>
          </a:prstGeom>
        </p:spPr>
      </p:pic>
      <p:pic>
        <p:nvPicPr>
          <p:cNvPr id="12" name="Picture 11" descr="A blue and orange logo&#10;&#10;Description automatically generated">
            <a:extLst>
              <a:ext uri="{FF2B5EF4-FFF2-40B4-BE49-F238E27FC236}">
                <a16:creationId xmlns:a16="http://schemas.microsoft.com/office/drawing/2014/main" id="{E8FE8585-05C6-E6FC-396F-9C9A85544E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6450" y="6235700"/>
            <a:ext cx="1657350" cy="485775"/>
          </a:xfrm>
          <a:prstGeom prst="rect">
            <a:avLst/>
          </a:prstGeom>
        </p:spPr>
      </p:pic>
      <p:sp>
        <p:nvSpPr>
          <p:cNvPr id="7" name="Title 6">
            <a:extLst>
              <a:ext uri="{FF2B5EF4-FFF2-40B4-BE49-F238E27FC236}">
                <a16:creationId xmlns:a16="http://schemas.microsoft.com/office/drawing/2014/main" id="{27F252C4-DD49-33BB-A32A-BDF52A170BE4}"/>
              </a:ext>
            </a:extLst>
          </p:cNvPr>
          <p:cNvSpPr>
            <a:spLocks noGrp="1"/>
          </p:cNvSpPr>
          <p:nvPr>
            <p:ph type="title"/>
          </p:nvPr>
        </p:nvSpPr>
        <p:spPr/>
        <p:txBody>
          <a:bodyPr/>
          <a:lstStyle/>
          <a:p>
            <a:r>
              <a:rPr lang="en-US"/>
              <a:t>Click to edit Master title style</a:t>
            </a:r>
          </a:p>
        </p:txBody>
      </p:sp>
      <p:sp>
        <p:nvSpPr>
          <p:cNvPr id="2" name="Footer Placeholder 4">
            <a:extLst>
              <a:ext uri="{FF2B5EF4-FFF2-40B4-BE49-F238E27FC236}">
                <a16:creationId xmlns:a16="http://schemas.microsoft.com/office/drawing/2014/main" id="{BC811D34-117C-BF29-C4C8-AA8E6E233D62}"/>
              </a:ext>
            </a:extLst>
          </p:cNvPr>
          <p:cNvSpPr>
            <a:spLocks noGrp="1"/>
          </p:cNvSpPr>
          <p:nvPr>
            <p:ph type="ftr" sz="quarter" idx="3"/>
          </p:nvPr>
        </p:nvSpPr>
        <p:spPr>
          <a:xfrm>
            <a:off x="2054678" y="6204231"/>
            <a:ext cx="7641772" cy="48577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solidFill>
                  <a:srgbClr val="121212"/>
                </a:solidFill>
                <a:latin typeface="Century Schoolbook" panose="02040604050505020304" pitchFamily="18" charset="0"/>
              </a:rPr>
              <a:t>Mental Health and The Practice of Law: Professional Health and Professional Ethics</a:t>
            </a:r>
          </a:p>
          <a:p>
            <a:r>
              <a:rPr lang="en-US" dirty="0">
                <a:solidFill>
                  <a:srgbClr val="121212"/>
                </a:solidFill>
                <a:latin typeface="Century Schoolbook" panose="02040604050505020304" pitchFamily="18" charset="0"/>
              </a:rPr>
              <a:t>February 21, 2024 – Page &lt;#&gt;</a:t>
            </a:r>
          </a:p>
          <a:p>
            <a:r>
              <a:rPr lang="en-US" dirty="0">
                <a:solidFill>
                  <a:srgbClr val="121212"/>
                </a:solidFill>
                <a:latin typeface="Century Schoolbook" panose="02040604050505020304" pitchFamily="18" charset="0"/>
              </a:rPr>
              <a:t>© 2024 Lang Legal</a:t>
            </a:r>
          </a:p>
        </p:txBody>
      </p:sp>
    </p:spTree>
    <p:extLst>
      <p:ext uri="{BB962C8B-B14F-4D97-AF65-F5344CB8AC3E}">
        <p14:creationId xmlns:p14="http://schemas.microsoft.com/office/powerpoint/2010/main" val="156964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426C-91F9-08E2-9E61-468CDF244D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79D8FC-BB50-FA65-A846-8722E59BA2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4EF85A-FE48-478A-6382-596710398D1F}"/>
              </a:ext>
            </a:extLst>
          </p:cNvPr>
          <p:cNvSpPr>
            <a:spLocks noGrp="1"/>
          </p:cNvSpPr>
          <p:nvPr>
            <p:ph type="dt" sz="half" idx="10"/>
          </p:nvPr>
        </p:nvSpPr>
        <p:spPr/>
        <p:txBody>
          <a:bodyPr/>
          <a:lstStyle/>
          <a:p>
            <a:fld id="{71100815-2D86-4E9B-BDEF-7157124F1B7A}" type="datetime1">
              <a:rPr lang="en-US" smtClean="0"/>
              <a:t>3/26/2024</a:t>
            </a:fld>
            <a:endParaRPr lang="en-US" dirty="0"/>
          </a:p>
        </p:txBody>
      </p:sp>
      <p:sp>
        <p:nvSpPr>
          <p:cNvPr id="6" name="Slide Number Placeholder 5">
            <a:extLst>
              <a:ext uri="{FF2B5EF4-FFF2-40B4-BE49-F238E27FC236}">
                <a16:creationId xmlns:a16="http://schemas.microsoft.com/office/drawing/2014/main" id="{2E64F77F-FC86-4830-A40E-6C18CB0F7F07}"/>
              </a:ext>
            </a:extLst>
          </p:cNvPr>
          <p:cNvSpPr>
            <a:spLocks noGrp="1"/>
          </p:cNvSpPr>
          <p:nvPr>
            <p:ph type="sldNum" sz="quarter" idx="12"/>
          </p:nvPr>
        </p:nvSpPr>
        <p:spPr>
          <a:xfrm>
            <a:off x="8852140" y="6356349"/>
            <a:ext cx="2743200" cy="365125"/>
          </a:xfrm>
        </p:spPr>
        <p:txBody>
          <a:bodyPr/>
          <a:lstStyle/>
          <a:p>
            <a:fld id="{46CEEDD7-AB4B-4E10-8320-B0F9F2266420}" type="slidenum">
              <a:rPr lang="en-US" smtClean="0"/>
              <a:t>‹#›</a:t>
            </a:fld>
            <a:endParaRPr lang="en-US" dirty="0"/>
          </a:p>
        </p:txBody>
      </p:sp>
      <p:pic>
        <p:nvPicPr>
          <p:cNvPr id="7" name="Picture 6" descr="A black and white logo&#10;&#10;Description automatically generated">
            <a:extLst>
              <a:ext uri="{FF2B5EF4-FFF2-40B4-BE49-F238E27FC236}">
                <a16:creationId xmlns:a16="http://schemas.microsoft.com/office/drawing/2014/main" id="{C6CC1BE8-AC30-EECF-67A1-C820B05CF0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1" y="6181663"/>
            <a:ext cx="1346688" cy="539812"/>
          </a:xfrm>
          <a:prstGeom prst="rect">
            <a:avLst/>
          </a:prstGeom>
        </p:spPr>
      </p:pic>
      <p:pic>
        <p:nvPicPr>
          <p:cNvPr id="8" name="Picture 7" descr="A blue and orange logo&#10;&#10;Description automatically generated">
            <a:extLst>
              <a:ext uri="{FF2B5EF4-FFF2-40B4-BE49-F238E27FC236}">
                <a16:creationId xmlns:a16="http://schemas.microsoft.com/office/drawing/2014/main" id="{687BBE34-2868-A925-EC9A-4722250F43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6450" y="6235700"/>
            <a:ext cx="1657350" cy="485775"/>
          </a:xfrm>
          <a:prstGeom prst="rect">
            <a:avLst/>
          </a:prstGeom>
        </p:spPr>
      </p:pic>
      <p:sp>
        <p:nvSpPr>
          <p:cNvPr id="10" name="Footer Placeholder 4">
            <a:extLst>
              <a:ext uri="{FF2B5EF4-FFF2-40B4-BE49-F238E27FC236}">
                <a16:creationId xmlns:a16="http://schemas.microsoft.com/office/drawing/2014/main" id="{A0680B12-74FF-1EC2-2CDE-5FECD7149CBC}"/>
              </a:ext>
            </a:extLst>
          </p:cNvPr>
          <p:cNvSpPr>
            <a:spLocks noGrp="1"/>
          </p:cNvSpPr>
          <p:nvPr>
            <p:ph type="ftr" sz="quarter" idx="3"/>
          </p:nvPr>
        </p:nvSpPr>
        <p:spPr>
          <a:xfrm>
            <a:off x="2054678" y="6204231"/>
            <a:ext cx="7641772" cy="48577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solidFill>
                  <a:srgbClr val="121212"/>
                </a:solidFill>
                <a:latin typeface="Century Schoolbook" panose="02040604050505020304" pitchFamily="18" charset="0"/>
              </a:rPr>
              <a:t>Mental Health and The Practice of Law: Professional Health and Professional Ethics</a:t>
            </a:r>
          </a:p>
          <a:p>
            <a:r>
              <a:rPr lang="en-US" dirty="0">
                <a:solidFill>
                  <a:srgbClr val="121212"/>
                </a:solidFill>
                <a:latin typeface="Century Schoolbook" panose="02040604050505020304" pitchFamily="18" charset="0"/>
              </a:rPr>
              <a:t>February 21, 2024 – Page &lt;#&gt;</a:t>
            </a:r>
          </a:p>
          <a:p>
            <a:r>
              <a:rPr lang="en-US" dirty="0">
                <a:solidFill>
                  <a:srgbClr val="121212"/>
                </a:solidFill>
                <a:latin typeface="Century Schoolbook" panose="02040604050505020304" pitchFamily="18" charset="0"/>
              </a:rPr>
              <a:t>© 2024 Lang Legal</a:t>
            </a:r>
          </a:p>
        </p:txBody>
      </p:sp>
    </p:spTree>
    <p:extLst>
      <p:ext uri="{BB962C8B-B14F-4D97-AF65-F5344CB8AC3E}">
        <p14:creationId xmlns:p14="http://schemas.microsoft.com/office/powerpoint/2010/main" val="256271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57791-896D-000C-5CD5-B28E6976D4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FEB190-E565-A970-09AE-D86F7E62BA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8F448C-5772-BF97-9124-FBC5EB7D41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15085A-E7E9-18B7-5A21-8FBEAD3F5608}"/>
              </a:ext>
            </a:extLst>
          </p:cNvPr>
          <p:cNvSpPr>
            <a:spLocks noGrp="1"/>
          </p:cNvSpPr>
          <p:nvPr>
            <p:ph type="dt" sz="half" idx="10"/>
          </p:nvPr>
        </p:nvSpPr>
        <p:spPr/>
        <p:txBody>
          <a:bodyPr/>
          <a:lstStyle/>
          <a:p>
            <a:fld id="{F2DC21A5-DDEA-4E84-902D-9251BB724307}" type="datetime1">
              <a:rPr lang="en-US" smtClean="0"/>
              <a:t>3/26/2024</a:t>
            </a:fld>
            <a:endParaRPr lang="en-US" dirty="0"/>
          </a:p>
        </p:txBody>
      </p:sp>
      <p:sp>
        <p:nvSpPr>
          <p:cNvPr id="7" name="Slide Number Placeholder 6">
            <a:extLst>
              <a:ext uri="{FF2B5EF4-FFF2-40B4-BE49-F238E27FC236}">
                <a16:creationId xmlns:a16="http://schemas.microsoft.com/office/drawing/2014/main" id="{5F2504E9-2F8A-B89A-A32F-F0E90DBF97A3}"/>
              </a:ext>
            </a:extLst>
          </p:cNvPr>
          <p:cNvSpPr>
            <a:spLocks noGrp="1"/>
          </p:cNvSpPr>
          <p:nvPr>
            <p:ph type="sldNum" sz="quarter" idx="12"/>
          </p:nvPr>
        </p:nvSpPr>
        <p:spPr/>
        <p:txBody>
          <a:bodyPr/>
          <a:lstStyle/>
          <a:p>
            <a:fld id="{46CEEDD7-AB4B-4E10-8320-B0F9F2266420}" type="slidenum">
              <a:rPr lang="en-US" smtClean="0"/>
              <a:t>‹#›</a:t>
            </a:fld>
            <a:endParaRPr lang="en-US"/>
          </a:p>
        </p:txBody>
      </p:sp>
      <p:pic>
        <p:nvPicPr>
          <p:cNvPr id="8" name="Picture 7" descr="A black and white logo&#10;&#10;Description automatically generated">
            <a:extLst>
              <a:ext uri="{FF2B5EF4-FFF2-40B4-BE49-F238E27FC236}">
                <a16:creationId xmlns:a16="http://schemas.microsoft.com/office/drawing/2014/main" id="{96897522-DDAF-2F2D-A679-EE8B09C63D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1" y="6181663"/>
            <a:ext cx="1346688" cy="539812"/>
          </a:xfrm>
          <a:prstGeom prst="rect">
            <a:avLst/>
          </a:prstGeom>
        </p:spPr>
      </p:pic>
      <p:pic>
        <p:nvPicPr>
          <p:cNvPr id="9" name="Picture 8" descr="A blue and orange logo&#10;&#10;Description automatically generated">
            <a:extLst>
              <a:ext uri="{FF2B5EF4-FFF2-40B4-BE49-F238E27FC236}">
                <a16:creationId xmlns:a16="http://schemas.microsoft.com/office/drawing/2014/main" id="{9C8DAFD1-5BF7-D2ED-30D8-958BBDCBAC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6450" y="6235700"/>
            <a:ext cx="1657350" cy="485775"/>
          </a:xfrm>
          <a:prstGeom prst="rect">
            <a:avLst/>
          </a:prstGeom>
        </p:spPr>
      </p:pic>
      <p:sp>
        <p:nvSpPr>
          <p:cNvPr id="10" name="Footer Placeholder 4">
            <a:extLst>
              <a:ext uri="{FF2B5EF4-FFF2-40B4-BE49-F238E27FC236}">
                <a16:creationId xmlns:a16="http://schemas.microsoft.com/office/drawing/2014/main" id="{DF32410B-143C-DC79-F05F-1AE5C6FCD07F}"/>
              </a:ext>
            </a:extLst>
          </p:cNvPr>
          <p:cNvSpPr>
            <a:spLocks noGrp="1"/>
          </p:cNvSpPr>
          <p:nvPr>
            <p:ph type="ftr" sz="quarter" idx="3"/>
          </p:nvPr>
        </p:nvSpPr>
        <p:spPr>
          <a:xfrm>
            <a:off x="2054678" y="6204231"/>
            <a:ext cx="7641772" cy="48577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solidFill>
                  <a:srgbClr val="121212"/>
                </a:solidFill>
                <a:latin typeface="Century Schoolbook" panose="02040604050505020304" pitchFamily="18" charset="0"/>
              </a:rPr>
              <a:t>Mental Health and The Practice of Law: Professional Health and Professional Ethics</a:t>
            </a:r>
          </a:p>
          <a:p>
            <a:r>
              <a:rPr lang="en-US" dirty="0">
                <a:solidFill>
                  <a:srgbClr val="121212"/>
                </a:solidFill>
                <a:latin typeface="Century Schoolbook" panose="02040604050505020304" pitchFamily="18" charset="0"/>
              </a:rPr>
              <a:t>February 21, 2024 – Page &lt;#&gt;</a:t>
            </a:r>
          </a:p>
          <a:p>
            <a:r>
              <a:rPr lang="en-US" dirty="0">
                <a:solidFill>
                  <a:srgbClr val="121212"/>
                </a:solidFill>
                <a:latin typeface="Century Schoolbook" panose="02040604050505020304" pitchFamily="18" charset="0"/>
              </a:rPr>
              <a:t>© 2024 Lang Legal</a:t>
            </a:r>
          </a:p>
        </p:txBody>
      </p:sp>
    </p:spTree>
    <p:extLst>
      <p:ext uri="{BB962C8B-B14F-4D97-AF65-F5344CB8AC3E}">
        <p14:creationId xmlns:p14="http://schemas.microsoft.com/office/powerpoint/2010/main" val="287023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FD79-BF9B-C6D2-F758-F0E3ADDD09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F4AF59-0C2D-C3BF-D3CA-D28992D1F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CAD990-6D4C-D8AA-B055-088CA207CA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5B8F4B-2D07-802B-DBFA-82F28F176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A08920-0435-9C0C-6E5D-8C94DAC707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C891FE-6C71-D685-D484-8BBA5055CDC2}"/>
              </a:ext>
            </a:extLst>
          </p:cNvPr>
          <p:cNvSpPr>
            <a:spLocks noGrp="1"/>
          </p:cNvSpPr>
          <p:nvPr>
            <p:ph type="dt" sz="half" idx="10"/>
          </p:nvPr>
        </p:nvSpPr>
        <p:spPr/>
        <p:txBody>
          <a:bodyPr/>
          <a:lstStyle/>
          <a:p>
            <a:fld id="{4A1B4185-5CEA-47B6-85D6-45339D5A2BFF}" type="datetime1">
              <a:rPr lang="en-US" smtClean="0"/>
              <a:t>3/26/2024</a:t>
            </a:fld>
            <a:endParaRPr lang="en-US"/>
          </a:p>
        </p:txBody>
      </p:sp>
      <p:sp>
        <p:nvSpPr>
          <p:cNvPr id="9" name="Slide Number Placeholder 8">
            <a:extLst>
              <a:ext uri="{FF2B5EF4-FFF2-40B4-BE49-F238E27FC236}">
                <a16:creationId xmlns:a16="http://schemas.microsoft.com/office/drawing/2014/main" id="{67D2AD38-83ED-0B7F-C365-1B0FB80A76FB}"/>
              </a:ext>
            </a:extLst>
          </p:cNvPr>
          <p:cNvSpPr>
            <a:spLocks noGrp="1"/>
          </p:cNvSpPr>
          <p:nvPr>
            <p:ph type="sldNum" sz="quarter" idx="12"/>
          </p:nvPr>
        </p:nvSpPr>
        <p:spPr/>
        <p:txBody>
          <a:bodyPr/>
          <a:lstStyle/>
          <a:p>
            <a:fld id="{46CEEDD7-AB4B-4E10-8320-B0F9F2266420}" type="slidenum">
              <a:rPr lang="en-US" smtClean="0"/>
              <a:t>‹#›</a:t>
            </a:fld>
            <a:endParaRPr lang="en-US"/>
          </a:p>
        </p:txBody>
      </p:sp>
      <p:sp>
        <p:nvSpPr>
          <p:cNvPr id="10" name="Footer Placeholder 4">
            <a:extLst>
              <a:ext uri="{FF2B5EF4-FFF2-40B4-BE49-F238E27FC236}">
                <a16:creationId xmlns:a16="http://schemas.microsoft.com/office/drawing/2014/main" id="{B68D200A-4741-3DFA-8F2E-4B37DDE5B940}"/>
              </a:ext>
            </a:extLst>
          </p:cNvPr>
          <p:cNvSpPr>
            <a:spLocks noGrp="1"/>
          </p:cNvSpPr>
          <p:nvPr>
            <p:ph type="ftr" sz="quarter" idx="13"/>
          </p:nvPr>
        </p:nvSpPr>
        <p:spPr>
          <a:xfrm>
            <a:off x="2054678" y="6204231"/>
            <a:ext cx="7641772" cy="48577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solidFill>
                  <a:srgbClr val="121212"/>
                </a:solidFill>
                <a:latin typeface="Century Schoolbook" panose="02040604050505020304" pitchFamily="18" charset="0"/>
              </a:rPr>
              <a:t>Mental Health and The Practice of Law: Professional Health and Professional Ethics</a:t>
            </a:r>
          </a:p>
          <a:p>
            <a:r>
              <a:rPr lang="en-US" dirty="0">
                <a:solidFill>
                  <a:srgbClr val="121212"/>
                </a:solidFill>
                <a:latin typeface="Century Schoolbook" panose="02040604050505020304" pitchFamily="18" charset="0"/>
              </a:rPr>
              <a:t>February 21, 2024 – Page &lt;#&gt;</a:t>
            </a:r>
          </a:p>
          <a:p>
            <a:r>
              <a:rPr lang="en-US" dirty="0">
                <a:solidFill>
                  <a:srgbClr val="121212"/>
                </a:solidFill>
                <a:latin typeface="Century Schoolbook" panose="02040604050505020304" pitchFamily="18" charset="0"/>
              </a:rPr>
              <a:t>© 2024 Lang Legal</a:t>
            </a:r>
          </a:p>
        </p:txBody>
      </p:sp>
    </p:spTree>
    <p:extLst>
      <p:ext uri="{BB962C8B-B14F-4D97-AF65-F5344CB8AC3E}">
        <p14:creationId xmlns:p14="http://schemas.microsoft.com/office/powerpoint/2010/main" val="278994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172E-3073-5172-856A-FE92C1E731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B9A34F-1528-0CA7-61C2-009AC9E05CE5}"/>
              </a:ext>
            </a:extLst>
          </p:cNvPr>
          <p:cNvSpPr>
            <a:spLocks noGrp="1"/>
          </p:cNvSpPr>
          <p:nvPr>
            <p:ph type="dt" sz="half" idx="10"/>
          </p:nvPr>
        </p:nvSpPr>
        <p:spPr/>
        <p:txBody>
          <a:bodyPr/>
          <a:lstStyle/>
          <a:p>
            <a:fld id="{C0D49959-5CF7-4B6B-BA42-8D48D076B7D0}" type="datetime1">
              <a:rPr lang="en-US" smtClean="0"/>
              <a:t>3/26/2024</a:t>
            </a:fld>
            <a:endParaRPr lang="en-US" dirty="0"/>
          </a:p>
        </p:txBody>
      </p:sp>
      <p:sp>
        <p:nvSpPr>
          <p:cNvPr id="5" name="Slide Number Placeholder 4">
            <a:extLst>
              <a:ext uri="{FF2B5EF4-FFF2-40B4-BE49-F238E27FC236}">
                <a16:creationId xmlns:a16="http://schemas.microsoft.com/office/drawing/2014/main" id="{804E33C8-E3A2-21A8-4BE7-921F4A004AE1}"/>
              </a:ext>
            </a:extLst>
          </p:cNvPr>
          <p:cNvSpPr>
            <a:spLocks noGrp="1"/>
          </p:cNvSpPr>
          <p:nvPr>
            <p:ph type="sldNum" sz="quarter" idx="12"/>
          </p:nvPr>
        </p:nvSpPr>
        <p:spPr/>
        <p:txBody>
          <a:bodyPr/>
          <a:lstStyle/>
          <a:p>
            <a:fld id="{46CEEDD7-AB4B-4E10-8320-B0F9F2266420}" type="slidenum">
              <a:rPr lang="en-US" smtClean="0"/>
              <a:t>‹#›</a:t>
            </a:fld>
            <a:endParaRPr lang="en-US" dirty="0"/>
          </a:p>
        </p:txBody>
      </p:sp>
      <p:pic>
        <p:nvPicPr>
          <p:cNvPr id="6" name="Picture 5" descr="A blue and orange logo&#10;&#10;Description automatically generated">
            <a:extLst>
              <a:ext uri="{FF2B5EF4-FFF2-40B4-BE49-F238E27FC236}">
                <a16:creationId xmlns:a16="http://schemas.microsoft.com/office/drawing/2014/main" id="{A9221066-7DED-7ED8-C0CC-0632F9620A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6450" y="6235700"/>
            <a:ext cx="1657350" cy="485775"/>
          </a:xfrm>
          <a:prstGeom prst="rect">
            <a:avLst/>
          </a:prstGeom>
        </p:spPr>
      </p:pic>
      <p:pic>
        <p:nvPicPr>
          <p:cNvPr id="7" name="Picture 6" descr="A black and white logo&#10;&#10;Description automatically generated">
            <a:extLst>
              <a:ext uri="{FF2B5EF4-FFF2-40B4-BE49-F238E27FC236}">
                <a16:creationId xmlns:a16="http://schemas.microsoft.com/office/drawing/2014/main" id="{FECB3D6A-55A0-60C9-0E09-ED9149F70D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1" y="6181663"/>
            <a:ext cx="1346688" cy="539812"/>
          </a:xfrm>
          <a:prstGeom prst="rect">
            <a:avLst/>
          </a:prstGeom>
        </p:spPr>
      </p:pic>
      <p:sp>
        <p:nvSpPr>
          <p:cNvPr id="8" name="Footer Placeholder 4">
            <a:extLst>
              <a:ext uri="{FF2B5EF4-FFF2-40B4-BE49-F238E27FC236}">
                <a16:creationId xmlns:a16="http://schemas.microsoft.com/office/drawing/2014/main" id="{A661E331-1954-DC66-38D1-BAE21A5CDC48}"/>
              </a:ext>
            </a:extLst>
          </p:cNvPr>
          <p:cNvSpPr>
            <a:spLocks noGrp="1"/>
          </p:cNvSpPr>
          <p:nvPr>
            <p:ph type="ftr" sz="quarter" idx="3"/>
          </p:nvPr>
        </p:nvSpPr>
        <p:spPr>
          <a:xfrm>
            <a:off x="2054678" y="6204231"/>
            <a:ext cx="7641772" cy="48577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solidFill>
                  <a:srgbClr val="121212"/>
                </a:solidFill>
                <a:latin typeface="Century Schoolbook" panose="02040604050505020304" pitchFamily="18" charset="0"/>
              </a:rPr>
              <a:t>Mental Health and The Practice of Law: Professional Health and Professional Ethics</a:t>
            </a:r>
          </a:p>
          <a:p>
            <a:r>
              <a:rPr lang="en-US" dirty="0">
                <a:solidFill>
                  <a:srgbClr val="121212"/>
                </a:solidFill>
                <a:latin typeface="Century Schoolbook" panose="02040604050505020304" pitchFamily="18" charset="0"/>
              </a:rPr>
              <a:t>February 21, 2024 – Page &lt;#&gt;</a:t>
            </a:r>
          </a:p>
          <a:p>
            <a:r>
              <a:rPr lang="en-US" dirty="0">
                <a:solidFill>
                  <a:srgbClr val="121212"/>
                </a:solidFill>
                <a:latin typeface="Century Schoolbook" panose="02040604050505020304" pitchFamily="18" charset="0"/>
              </a:rPr>
              <a:t>© 2024 Lang Legal</a:t>
            </a:r>
          </a:p>
        </p:txBody>
      </p:sp>
    </p:spTree>
    <p:extLst>
      <p:ext uri="{BB962C8B-B14F-4D97-AF65-F5344CB8AC3E}">
        <p14:creationId xmlns:p14="http://schemas.microsoft.com/office/powerpoint/2010/main" val="217983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626EDC-A062-B4FC-044E-D983A254A2BB}"/>
              </a:ext>
            </a:extLst>
          </p:cNvPr>
          <p:cNvSpPr>
            <a:spLocks noGrp="1"/>
          </p:cNvSpPr>
          <p:nvPr>
            <p:ph type="dt" sz="half" idx="10"/>
          </p:nvPr>
        </p:nvSpPr>
        <p:spPr/>
        <p:txBody>
          <a:bodyPr/>
          <a:lstStyle/>
          <a:p>
            <a:fld id="{D6A4925F-3EBD-4B88-8A23-F22E608AE6B5}" type="datetime1">
              <a:rPr lang="en-US" smtClean="0"/>
              <a:t>3/26/2024</a:t>
            </a:fld>
            <a:endParaRPr lang="en-US" dirty="0"/>
          </a:p>
        </p:txBody>
      </p:sp>
      <p:sp>
        <p:nvSpPr>
          <p:cNvPr id="4" name="Slide Number Placeholder 3">
            <a:extLst>
              <a:ext uri="{FF2B5EF4-FFF2-40B4-BE49-F238E27FC236}">
                <a16:creationId xmlns:a16="http://schemas.microsoft.com/office/drawing/2014/main" id="{FEA678A5-1F54-C120-25FB-46BAFE34A81E}"/>
              </a:ext>
            </a:extLst>
          </p:cNvPr>
          <p:cNvSpPr>
            <a:spLocks noGrp="1"/>
          </p:cNvSpPr>
          <p:nvPr>
            <p:ph type="sldNum" sz="quarter" idx="12"/>
          </p:nvPr>
        </p:nvSpPr>
        <p:spPr/>
        <p:txBody>
          <a:bodyPr/>
          <a:lstStyle/>
          <a:p>
            <a:fld id="{46CEEDD7-AB4B-4E10-8320-B0F9F2266420}" type="slidenum">
              <a:rPr lang="en-US" smtClean="0"/>
              <a:t>‹#›</a:t>
            </a:fld>
            <a:endParaRPr lang="en-US" dirty="0"/>
          </a:p>
        </p:txBody>
      </p:sp>
      <p:pic>
        <p:nvPicPr>
          <p:cNvPr id="5" name="Picture 4" descr="A black and white logo&#10;&#10;Description automatically generated">
            <a:extLst>
              <a:ext uri="{FF2B5EF4-FFF2-40B4-BE49-F238E27FC236}">
                <a16:creationId xmlns:a16="http://schemas.microsoft.com/office/drawing/2014/main" id="{A2F7C39F-57D9-64B4-04DF-17AB34F589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1" y="6181663"/>
            <a:ext cx="1346688" cy="539812"/>
          </a:xfrm>
          <a:prstGeom prst="rect">
            <a:avLst/>
          </a:prstGeom>
        </p:spPr>
      </p:pic>
      <p:pic>
        <p:nvPicPr>
          <p:cNvPr id="6" name="Picture 5" descr="A blue and orange logo&#10;&#10;Description automatically generated">
            <a:extLst>
              <a:ext uri="{FF2B5EF4-FFF2-40B4-BE49-F238E27FC236}">
                <a16:creationId xmlns:a16="http://schemas.microsoft.com/office/drawing/2014/main" id="{E5A6A944-1A45-0F65-AFCA-EE2A57DEA1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6450" y="6235700"/>
            <a:ext cx="1657350" cy="485775"/>
          </a:xfrm>
          <a:prstGeom prst="rect">
            <a:avLst/>
          </a:prstGeom>
        </p:spPr>
      </p:pic>
      <p:sp>
        <p:nvSpPr>
          <p:cNvPr id="7" name="Footer Placeholder 4">
            <a:extLst>
              <a:ext uri="{FF2B5EF4-FFF2-40B4-BE49-F238E27FC236}">
                <a16:creationId xmlns:a16="http://schemas.microsoft.com/office/drawing/2014/main" id="{C0570441-A4EE-EBA2-D9CE-E6288EFB695B}"/>
              </a:ext>
            </a:extLst>
          </p:cNvPr>
          <p:cNvSpPr>
            <a:spLocks noGrp="1"/>
          </p:cNvSpPr>
          <p:nvPr>
            <p:ph type="ftr" sz="quarter" idx="3"/>
          </p:nvPr>
        </p:nvSpPr>
        <p:spPr>
          <a:xfrm>
            <a:off x="2054678" y="6204231"/>
            <a:ext cx="7641772" cy="48577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solidFill>
                  <a:srgbClr val="121212"/>
                </a:solidFill>
                <a:latin typeface="Century Schoolbook" panose="02040604050505020304" pitchFamily="18" charset="0"/>
              </a:rPr>
              <a:t>Mental Health and The Practice of Law: Professional Health and Professional Ethics</a:t>
            </a:r>
          </a:p>
          <a:p>
            <a:r>
              <a:rPr lang="en-US" dirty="0">
                <a:solidFill>
                  <a:srgbClr val="121212"/>
                </a:solidFill>
                <a:latin typeface="Century Schoolbook" panose="02040604050505020304" pitchFamily="18" charset="0"/>
              </a:rPr>
              <a:t>February 21, 2024 – Page &lt;#&gt;</a:t>
            </a:r>
          </a:p>
          <a:p>
            <a:r>
              <a:rPr lang="en-US" dirty="0">
                <a:solidFill>
                  <a:srgbClr val="121212"/>
                </a:solidFill>
                <a:latin typeface="Century Schoolbook" panose="02040604050505020304" pitchFamily="18" charset="0"/>
              </a:rPr>
              <a:t>© 2024 Lang Legal</a:t>
            </a:r>
          </a:p>
        </p:txBody>
      </p:sp>
    </p:spTree>
    <p:extLst>
      <p:ext uri="{BB962C8B-B14F-4D97-AF65-F5344CB8AC3E}">
        <p14:creationId xmlns:p14="http://schemas.microsoft.com/office/powerpoint/2010/main" val="341274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9DE5-D539-FBA9-6B9B-4F5951D3F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F457B2-CB84-E28B-C330-968BB10EEA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21669E-FC70-A837-FA1D-4E71DDB48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51B83-E62A-3E5C-6272-B6A31ABD5A19}"/>
              </a:ext>
            </a:extLst>
          </p:cNvPr>
          <p:cNvSpPr>
            <a:spLocks noGrp="1"/>
          </p:cNvSpPr>
          <p:nvPr>
            <p:ph type="dt" sz="half" idx="10"/>
          </p:nvPr>
        </p:nvSpPr>
        <p:spPr/>
        <p:txBody>
          <a:bodyPr/>
          <a:lstStyle/>
          <a:p>
            <a:fld id="{512D8731-EC36-4562-A96E-27FAAF750B59}" type="datetime1">
              <a:rPr lang="en-US" smtClean="0"/>
              <a:t>3/26/2024</a:t>
            </a:fld>
            <a:endParaRPr lang="en-US"/>
          </a:p>
        </p:txBody>
      </p:sp>
      <p:sp>
        <p:nvSpPr>
          <p:cNvPr id="7" name="Slide Number Placeholder 6">
            <a:extLst>
              <a:ext uri="{FF2B5EF4-FFF2-40B4-BE49-F238E27FC236}">
                <a16:creationId xmlns:a16="http://schemas.microsoft.com/office/drawing/2014/main" id="{E6549E69-7EAD-03A1-9877-3FF97C613681}"/>
              </a:ext>
            </a:extLst>
          </p:cNvPr>
          <p:cNvSpPr>
            <a:spLocks noGrp="1"/>
          </p:cNvSpPr>
          <p:nvPr>
            <p:ph type="sldNum" sz="quarter" idx="12"/>
          </p:nvPr>
        </p:nvSpPr>
        <p:spPr/>
        <p:txBody>
          <a:bodyPr/>
          <a:lstStyle/>
          <a:p>
            <a:fld id="{46CEEDD7-AB4B-4E10-8320-B0F9F2266420}" type="slidenum">
              <a:rPr lang="en-US" smtClean="0"/>
              <a:t>‹#›</a:t>
            </a:fld>
            <a:endParaRPr lang="en-US"/>
          </a:p>
        </p:txBody>
      </p:sp>
      <p:sp>
        <p:nvSpPr>
          <p:cNvPr id="8" name="Footer Placeholder 4">
            <a:extLst>
              <a:ext uri="{FF2B5EF4-FFF2-40B4-BE49-F238E27FC236}">
                <a16:creationId xmlns:a16="http://schemas.microsoft.com/office/drawing/2014/main" id="{B4C3A101-1321-3174-CC5D-BB922294E047}"/>
              </a:ext>
            </a:extLst>
          </p:cNvPr>
          <p:cNvSpPr>
            <a:spLocks noGrp="1"/>
          </p:cNvSpPr>
          <p:nvPr>
            <p:ph type="ftr" sz="quarter" idx="3"/>
          </p:nvPr>
        </p:nvSpPr>
        <p:spPr>
          <a:xfrm>
            <a:off x="2054678" y="6204231"/>
            <a:ext cx="7641772" cy="48577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solidFill>
                  <a:srgbClr val="121212"/>
                </a:solidFill>
                <a:latin typeface="Century Schoolbook" panose="02040604050505020304" pitchFamily="18" charset="0"/>
              </a:rPr>
              <a:t>Mental Health and The Practice of Law: Professional Health and Professional Ethics</a:t>
            </a:r>
          </a:p>
          <a:p>
            <a:r>
              <a:rPr lang="en-US" dirty="0">
                <a:solidFill>
                  <a:srgbClr val="121212"/>
                </a:solidFill>
                <a:latin typeface="Century Schoolbook" panose="02040604050505020304" pitchFamily="18" charset="0"/>
              </a:rPr>
              <a:t>February 21, 2024 – Page &lt;#&gt;</a:t>
            </a:r>
          </a:p>
          <a:p>
            <a:r>
              <a:rPr lang="en-US" dirty="0">
                <a:solidFill>
                  <a:srgbClr val="121212"/>
                </a:solidFill>
                <a:latin typeface="Century Schoolbook" panose="02040604050505020304" pitchFamily="18" charset="0"/>
              </a:rPr>
              <a:t>© 2024 Lang Legal</a:t>
            </a:r>
          </a:p>
        </p:txBody>
      </p:sp>
    </p:spTree>
    <p:extLst>
      <p:ext uri="{BB962C8B-B14F-4D97-AF65-F5344CB8AC3E}">
        <p14:creationId xmlns:p14="http://schemas.microsoft.com/office/powerpoint/2010/main" val="385454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F2E7C-C9E3-401F-E659-6CB80CD3A8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8B6F70-B17F-03EE-4515-CF24CA780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B65252-0EB1-3E36-EF52-EEAED5BDFA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F14AB-61CF-1601-98CF-5AE49DC43F14}"/>
              </a:ext>
            </a:extLst>
          </p:cNvPr>
          <p:cNvSpPr>
            <a:spLocks noGrp="1"/>
          </p:cNvSpPr>
          <p:nvPr>
            <p:ph type="dt" sz="half" idx="10"/>
          </p:nvPr>
        </p:nvSpPr>
        <p:spPr/>
        <p:txBody>
          <a:bodyPr/>
          <a:lstStyle/>
          <a:p>
            <a:fld id="{B1854A1D-59A8-47A9-BA21-9A6367BE14A0}" type="datetime1">
              <a:rPr lang="en-US" smtClean="0"/>
              <a:t>3/26/2024</a:t>
            </a:fld>
            <a:endParaRPr lang="en-US"/>
          </a:p>
        </p:txBody>
      </p:sp>
      <p:sp>
        <p:nvSpPr>
          <p:cNvPr id="7" name="Slide Number Placeholder 6">
            <a:extLst>
              <a:ext uri="{FF2B5EF4-FFF2-40B4-BE49-F238E27FC236}">
                <a16:creationId xmlns:a16="http://schemas.microsoft.com/office/drawing/2014/main" id="{764F02AB-D681-AC59-03B1-F7CC2A3BEA67}"/>
              </a:ext>
            </a:extLst>
          </p:cNvPr>
          <p:cNvSpPr>
            <a:spLocks noGrp="1"/>
          </p:cNvSpPr>
          <p:nvPr>
            <p:ph type="sldNum" sz="quarter" idx="12"/>
          </p:nvPr>
        </p:nvSpPr>
        <p:spPr/>
        <p:txBody>
          <a:bodyPr/>
          <a:lstStyle/>
          <a:p>
            <a:fld id="{46CEEDD7-AB4B-4E10-8320-B0F9F2266420}" type="slidenum">
              <a:rPr lang="en-US" smtClean="0"/>
              <a:t>‹#›</a:t>
            </a:fld>
            <a:endParaRPr lang="en-US"/>
          </a:p>
        </p:txBody>
      </p:sp>
      <p:sp>
        <p:nvSpPr>
          <p:cNvPr id="8" name="Footer Placeholder 4">
            <a:extLst>
              <a:ext uri="{FF2B5EF4-FFF2-40B4-BE49-F238E27FC236}">
                <a16:creationId xmlns:a16="http://schemas.microsoft.com/office/drawing/2014/main" id="{DD7295C6-2F0B-90EB-D635-9C6BE068A5A9}"/>
              </a:ext>
            </a:extLst>
          </p:cNvPr>
          <p:cNvSpPr>
            <a:spLocks noGrp="1"/>
          </p:cNvSpPr>
          <p:nvPr>
            <p:ph type="ftr" sz="quarter" idx="3"/>
          </p:nvPr>
        </p:nvSpPr>
        <p:spPr>
          <a:xfrm>
            <a:off x="2054678" y="6204231"/>
            <a:ext cx="7641772" cy="48577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solidFill>
                  <a:srgbClr val="121212"/>
                </a:solidFill>
                <a:latin typeface="Century Schoolbook" panose="02040604050505020304" pitchFamily="18" charset="0"/>
              </a:rPr>
              <a:t>Mental Health and The Practice of Law: Professional Health and Professional Ethics</a:t>
            </a:r>
          </a:p>
          <a:p>
            <a:r>
              <a:rPr lang="en-US" dirty="0">
                <a:solidFill>
                  <a:srgbClr val="121212"/>
                </a:solidFill>
                <a:latin typeface="Century Schoolbook" panose="02040604050505020304" pitchFamily="18" charset="0"/>
              </a:rPr>
              <a:t>February 21, 2024 – Page &lt;#&gt;</a:t>
            </a:r>
          </a:p>
          <a:p>
            <a:r>
              <a:rPr lang="en-US" dirty="0">
                <a:solidFill>
                  <a:srgbClr val="121212"/>
                </a:solidFill>
                <a:latin typeface="Century Schoolbook" panose="02040604050505020304" pitchFamily="18" charset="0"/>
              </a:rPr>
              <a:t>© 2024 Lang Legal</a:t>
            </a:r>
          </a:p>
        </p:txBody>
      </p:sp>
    </p:spTree>
    <p:extLst>
      <p:ext uri="{BB962C8B-B14F-4D97-AF65-F5344CB8AC3E}">
        <p14:creationId xmlns:p14="http://schemas.microsoft.com/office/powerpoint/2010/main" val="144668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70AF62-7CCA-ED2E-67F7-86C6F4702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FAD1D0-535B-9E77-552D-1A9BC69D39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8C0B39-DDAD-6803-3FEE-3F790CBB90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1E230-56AD-47F3-AF61-34D3768790FD}" type="datetime1">
              <a:rPr lang="en-US" smtClean="0"/>
              <a:t>3/26/2024</a:t>
            </a:fld>
            <a:endParaRPr lang="en-US" dirty="0"/>
          </a:p>
        </p:txBody>
      </p:sp>
      <p:sp>
        <p:nvSpPr>
          <p:cNvPr id="5" name="Footer Placeholder 4">
            <a:extLst>
              <a:ext uri="{FF2B5EF4-FFF2-40B4-BE49-F238E27FC236}">
                <a16:creationId xmlns:a16="http://schemas.microsoft.com/office/drawing/2014/main" id="{BA9B4474-200C-DEF3-B9AE-D0C192D02D10}"/>
              </a:ext>
            </a:extLst>
          </p:cNvPr>
          <p:cNvSpPr>
            <a:spLocks noGrp="1"/>
          </p:cNvSpPr>
          <p:nvPr>
            <p:ph type="ftr" sz="quarter" idx="3"/>
          </p:nvPr>
        </p:nvSpPr>
        <p:spPr>
          <a:xfrm>
            <a:off x="2054678" y="6204231"/>
            <a:ext cx="7641772" cy="48577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solidFill>
                  <a:srgbClr val="121212"/>
                </a:solidFill>
                <a:latin typeface="Century Schoolbook" panose="02040604050505020304" pitchFamily="18" charset="0"/>
              </a:rPr>
              <a:t>Mental Health and The Practice of Law: Professional Health and Professional Ethics</a:t>
            </a:r>
          </a:p>
          <a:p>
            <a:r>
              <a:rPr lang="en-US" dirty="0">
                <a:solidFill>
                  <a:srgbClr val="121212"/>
                </a:solidFill>
                <a:latin typeface="Century Schoolbook" panose="02040604050505020304" pitchFamily="18" charset="0"/>
              </a:rPr>
              <a:t>February 21, 2024 – Page &lt;#&gt;</a:t>
            </a:r>
          </a:p>
          <a:p>
            <a:r>
              <a:rPr lang="en-US" dirty="0">
                <a:solidFill>
                  <a:srgbClr val="121212"/>
                </a:solidFill>
                <a:latin typeface="Century Schoolbook" panose="02040604050505020304" pitchFamily="18" charset="0"/>
              </a:rPr>
              <a:t>© 2024 Lang Legal</a:t>
            </a:r>
          </a:p>
        </p:txBody>
      </p:sp>
      <p:sp>
        <p:nvSpPr>
          <p:cNvPr id="6" name="Slide Number Placeholder 5">
            <a:extLst>
              <a:ext uri="{FF2B5EF4-FFF2-40B4-BE49-F238E27FC236}">
                <a16:creationId xmlns:a16="http://schemas.microsoft.com/office/drawing/2014/main" id="{5DCB07B8-E171-0726-8D67-1805C6DE2F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EEDD7-AB4B-4E10-8320-B0F9F2266420}" type="slidenum">
              <a:rPr lang="en-US" smtClean="0"/>
              <a:t>‹#›</a:t>
            </a:fld>
            <a:endParaRPr lang="en-US" dirty="0"/>
          </a:p>
        </p:txBody>
      </p:sp>
      <p:pic>
        <p:nvPicPr>
          <p:cNvPr id="7" name="Picture 6" descr="A black and white logo&#10;&#10;Description automatically generated">
            <a:extLst>
              <a:ext uri="{FF2B5EF4-FFF2-40B4-BE49-F238E27FC236}">
                <a16:creationId xmlns:a16="http://schemas.microsoft.com/office/drawing/2014/main" id="{18C5670A-FC5A-C596-5752-7C2A3B75D6C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38201" y="6181663"/>
            <a:ext cx="1346688" cy="539812"/>
          </a:xfrm>
          <a:prstGeom prst="rect">
            <a:avLst/>
          </a:prstGeom>
        </p:spPr>
      </p:pic>
      <p:pic>
        <p:nvPicPr>
          <p:cNvPr id="8" name="Picture 7" descr="A blue and orange logo&#10;&#10;Description automatically generated">
            <a:extLst>
              <a:ext uri="{FF2B5EF4-FFF2-40B4-BE49-F238E27FC236}">
                <a16:creationId xmlns:a16="http://schemas.microsoft.com/office/drawing/2014/main" id="{2238000C-2428-30F7-2C09-A2544AAC691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696450" y="6235700"/>
            <a:ext cx="1657350" cy="485775"/>
          </a:xfrm>
          <a:prstGeom prst="rect">
            <a:avLst/>
          </a:prstGeom>
        </p:spPr>
      </p:pic>
    </p:spTree>
    <p:extLst>
      <p:ext uri="{BB962C8B-B14F-4D97-AF65-F5344CB8AC3E}">
        <p14:creationId xmlns:p14="http://schemas.microsoft.com/office/powerpoint/2010/main" val="758609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subject=Rule%208.3%3A%20Reporting%20Professional%20Misconduct%20%7C%20American%20Bar%20Association&amp;body=I%20thought%20you%20might%20like%20this%20post.%0D%0A%0D%0A-----%0D%0A%0D%0AMaintaining%20The%20Integrity%20of%20The%20Profession%20(a)%20A%20lawyer%20who%20knows%20that%20another%20lawyer%20has%20committed%20a%20violation%20of%20the%20Rules%20of%20Professional%20Conduct%20that%20raises%20a%20substantial%20question%20as%20to%20that%20lawyer%27s%20honesty%2C%20trustworthiness%20or%20fitness%20as%20a%20lawyer%20in%20other%20respects%2C%20shall%20inform%20the%20appropriate%20professional%20authority...%0D%0A%0D%0ACheck%20out%20the%20full%20post%3A%20https://www.americanbar.org/groups/professional_responsibility/publications/model_rules_of_professional_conduct/rule_8_3_reporting_professional_misconduc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elang@langlegal.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dx.doi.org/10.15585/mmwr.mm6745a1" TargetMode="External"/><Relationship Id="rId2" Type="http://schemas.openxmlformats.org/officeDocument/2006/relationships/hyperlink" Target="http://dx.doi.org/10.15585/mmwr.mm6903a1" TargetMode="External"/><Relationship Id="rId1" Type="http://schemas.openxmlformats.org/officeDocument/2006/relationships/slideLayout" Target="../slideLayouts/slideLayout2.xml"/><Relationship Id="rId4" Type="http://schemas.openxmlformats.org/officeDocument/2006/relationships/hyperlink" Target="https://www.cdc.gov/nchs/data/databriefs/db464-tables.pdf#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9B2A-8499-8A8B-3826-09326EAE336F}"/>
              </a:ext>
            </a:extLst>
          </p:cNvPr>
          <p:cNvSpPr>
            <a:spLocks noGrp="1"/>
          </p:cNvSpPr>
          <p:nvPr>
            <p:ph type="ctrTitle"/>
          </p:nvPr>
        </p:nvSpPr>
        <p:spPr>
          <a:xfrm>
            <a:off x="315884" y="475578"/>
            <a:ext cx="11538065" cy="2044234"/>
          </a:xfrm>
        </p:spPr>
        <p:txBody>
          <a:bodyPr>
            <a:normAutofit fontScale="90000"/>
          </a:bodyPr>
          <a:lstStyle/>
          <a:p>
            <a:r>
              <a:rPr lang="en-US" sz="4800" b="1" dirty="0">
                <a:latin typeface="Century Schoolbook" panose="02040604050505020304" pitchFamily="18" charset="0"/>
              </a:rPr>
              <a:t>Mental Health and The Practice of Law:</a:t>
            </a:r>
            <a:br>
              <a:rPr lang="en-US" sz="4800" b="1" dirty="0">
                <a:latin typeface="Century Schoolbook" panose="02040604050505020304" pitchFamily="18" charset="0"/>
              </a:rPr>
            </a:br>
            <a:r>
              <a:rPr lang="en-US" sz="4800" b="1" dirty="0">
                <a:latin typeface="Century Schoolbook" panose="02040604050505020304" pitchFamily="18" charset="0"/>
              </a:rPr>
              <a:t>Professional Health</a:t>
            </a:r>
            <a:br>
              <a:rPr lang="en-US" sz="4800" b="1" dirty="0">
                <a:latin typeface="Century Schoolbook" panose="02040604050505020304" pitchFamily="18" charset="0"/>
              </a:rPr>
            </a:br>
            <a:r>
              <a:rPr lang="en-US" sz="4800" b="1" dirty="0">
                <a:latin typeface="Century Schoolbook" panose="02040604050505020304" pitchFamily="18" charset="0"/>
              </a:rPr>
              <a:t>And Professional Ethics</a:t>
            </a:r>
          </a:p>
        </p:txBody>
      </p:sp>
      <p:sp>
        <p:nvSpPr>
          <p:cNvPr id="3" name="Subtitle 2">
            <a:extLst>
              <a:ext uri="{FF2B5EF4-FFF2-40B4-BE49-F238E27FC236}">
                <a16:creationId xmlns:a16="http://schemas.microsoft.com/office/drawing/2014/main" id="{7ECDD27D-0E52-AE4A-6B36-6B97B6AA185D}"/>
              </a:ext>
            </a:extLst>
          </p:cNvPr>
          <p:cNvSpPr>
            <a:spLocks noGrp="1"/>
          </p:cNvSpPr>
          <p:nvPr>
            <p:ph type="subTitle" idx="1"/>
          </p:nvPr>
        </p:nvSpPr>
        <p:spPr>
          <a:xfrm>
            <a:off x="1512915" y="2663749"/>
            <a:ext cx="9144000" cy="690966"/>
          </a:xfrm>
        </p:spPr>
        <p:txBody>
          <a:bodyPr/>
          <a:lstStyle/>
          <a:p>
            <a:r>
              <a:rPr lang="en-US" sz="3600" dirty="0">
                <a:latin typeface="Century Schoolbook" panose="02040604050505020304" pitchFamily="18" charset="0"/>
              </a:rPr>
              <a:t>Eric C. Lang</a:t>
            </a:r>
          </a:p>
          <a:p>
            <a:endParaRPr lang="en-US" dirty="0">
              <a:latin typeface="Century Schoolbook" panose="02040604050505020304" pitchFamily="18" charset="0"/>
            </a:endParaRPr>
          </a:p>
        </p:txBody>
      </p:sp>
      <p:pic>
        <p:nvPicPr>
          <p:cNvPr id="1026" name="Picture 2">
            <a:extLst>
              <a:ext uri="{FF2B5EF4-FFF2-40B4-BE49-F238E27FC236}">
                <a16:creationId xmlns:a16="http://schemas.microsoft.com/office/drawing/2014/main" id="{8CFD6CD9-3C4C-E2F1-E051-B32902A7B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518" y="6044723"/>
            <a:ext cx="2374838" cy="6960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6810115-5D5A-F8E3-BA77-46657F7858CA}"/>
              </a:ext>
            </a:extLst>
          </p:cNvPr>
          <p:cNvSpPr/>
          <p:nvPr/>
        </p:nvSpPr>
        <p:spPr>
          <a:xfrm>
            <a:off x="0" y="0"/>
            <a:ext cx="12192000" cy="6858000"/>
          </a:xfrm>
          <a:prstGeom prst="rect">
            <a:avLst/>
          </a:prstGeom>
          <a:noFill/>
          <a:ln w="1270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Schoolbook" panose="02040604050505020304" pitchFamily="18" charset="0"/>
            </a:endParaRPr>
          </a:p>
        </p:txBody>
      </p:sp>
      <p:pic>
        <p:nvPicPr>
          <p:cNvPr id="8" name="Picture 7" descr="A close up of a logo&#10;&#10;Description automatically generated">
            <a:extLst>
              <a:ext uri="{FF2B5EF4-FFF2-40B4-BE49-F238E27FC236}">
                <a16:creationId xmlns:a16="http://schemas.microsoft.com/office/drawing/2014/main" id="{78847358-7B2F-3CE9-BCA2-E641EBB36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548" y="4080685"/>
            <a:ext cx="4006735" cy="1251929"/>
          </a:xfrm>
          <a:prstGeom prst="rect">
            <a:avLst/>
          </a:prstGeom>
        </p:spPr>
      </p:pic>
      <p:sp>
        <p:nvSpPr>
          <p:cNvPr id="9" name="TextBox 8">
            <a:extLst>
              <a:ext uri="{FF2B5EF4-FFF2-40B4-BE49-F238E27FC236}">
                <a16:creationId xmlns:a16="http://schemas.microsoft.com/office/drawing/2014/main" id="{8CB3B608-650D-8B23-56DF-2EF7F6E225C4}"/>
              </a:ext>
            </a:extLst>
          </p:cNvPr>
          <p:cNvSpPr txBox="1"/>
          <p:nvPr/>
        </p:nvSpPr>
        <p:spPr>
          <a:xfrm>
            <a:off x="4657066" y="3443654"/>
            <a:ext cx="2855698" cy="461665"/>
          </a:xfrm>
          <a:prstGeom prst="rect">
            <a:avLst/>
          </a:prstGeom>
          <a:noFill/>
        </p:spPr>
        <p:txBody>
          <a:bodyPr wrap="square" rtlCol="0">
            <a:spAutoFit/>
          </a:bodyPr>
          <a:lstStyle/>
          <a:p>
            <a:pPr algn="ctr"/>
            <a:r>
              <a:rPr lang="en-US" sz="2400" dirty="0">
                <a:latin typeface="Century Schoolbook" panose="02040604050505020304" pitchFamily="18" charset="0"/>
              </a:rPr>
              <a:t>May 15, 2024</a:t>
            </a:r>
          </a:p>
        </p:txBody>
      </p:sp>
      <p:sp>
        <p:nvSpPr>
          <p:cNvPr id="10" name="TextBox 9">
            <a:extLst>
              <a:ext uri="{FF2B5EF4-FFF2-40B4-BE49-F238E27FC236}">
                <a16:creationId xmlns:a16="http://schemas.microsoft.com/office/drawing/2014/main" id="{2F87F4C4-8EA4-A125-9013-209766CBB3FA}"/>
              </a:ext>
            </a:extLst>
          </p:cNvPr>
          <p:cNvSpPr txBox="1"/>
          <p:nvPr/>
        </p:nvSpPr>
        <p:spPr>
          <a:xfrm>
            <a:off x="5606149" y="5117170"/>
            <a:ext cx="957532" cy="215444"/>
          </a:xfrm>
          <a:prstGeom prst="rect">
            <a:avLst/>
          </a:prstGeom>
          <a:noFill/>
        </p:spPr>
        <p:txBody>
          <a:bodyPr wrap="square" rtlCol="0">
            <a:spAutoFit/>
          </a:bodyPr>
          <a:lstStyle/>
          <a:p>
            <a:pPr algn="ctr"/>
            <a:r>
              <a:rPr lang="en-US" sz="800" dirty="0">
                <a:latin typeface="Century Schoolbook" panose="02040604050505020304" pitchFamily="18" charset="0"/>
              </a:rPr>
              <a:t>© 2024</a:t>
            </a:r>
          </a:p>
        </p:txBody>
      </p:sp>
      <p:sp>
        <p:nvSpPr>
          <p:cNvPr id="6" name="Rectangle 5">
            <a:extLst>
              <a:ext uri="{FF2B5EF4-FFF2-40B4-BE49-F238E27FC236}">
                <a16:creationId xmlns:a16="http://schemas.microsoft.com/office/drawing/2014/main" id="{4C59E59C-1760-5A2A-D9D4-EE482B092E43}"/>
              </a:ext>
            </a:extLst>
          </p:cNvPr>
          <p:cNvSpPr/>
          <p:nvPr/>
        </p:nvSpPr>
        <p:spPr>
          <a:xfrm>
            <a:off x="724277" y="5975287"/>
            <a:ext cx="1674891" cy="76550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786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7B3C7-0BB4-45D9-8464-FF58266EDC14}"/>
              </a:ext>
            </a:extLst>
          </p:cNvPr>
          <p:cNvSpPr>
            <a:spLocks noGrp="1"/>
          </p:cNvSpPr>
          <p:nvPr>
            <p:ph type="title"/>
          </p:nvPr>
        </p:nvSpPr>
        <p:spPr/>
        <p:txBody>
          <a:bodyPr/>
          <a:lstStyle/>
          <a:p>
            <a:r>
              <a:rPr lang="en-US" dirty="0"/>
              <a:t>Part 3</a:t>
            </a:r>
            <a:br>
              <a:rPr lang="en-US" dirty="0"/>
            </a:br>
            <a:r>
              <a:rPr lang="en-US" sz="6000" dirty="0">
                <a:effectLst/>
                <a:latin typeface="Century Schoolbook" panose="02040604050505020304" pitchFamily="18" charset="0"/>
                <a:ea typeface="Calibri" panose="020F0502020204030204" pitchFamily="34" charset="0"/>
                <a:cs typeface="Calibri" panose="020F0502020204030204" pitchFamily="34" charset="0"/>
              </a:rPr>
              <a:t>Ethical Responsibilities to and for Other Lawyers</a:t>
            </a:r>
            <a:endParaRPr lang="en-US" dirty="0"/>
          </a:p>
        </p:txBody>
      </p:sp>
      <p:sp>
        <p:nvSpPr>
          <p:cNvPr id="3" name="Text Placeholder 2">
            <a:extLst>
              <a:ext uri="{FF2B5EF4-FFF2-40B4-BE49-F238E27FC236}">
                <a16:creationId xmlns:a16="http://schemas.microsoft.com/office/drawing/2014/main" id="{F29E02FB-1F33-4841-997F-FB83974B02C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50173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C95021C-A055-4ECB-AD7E-AF41C78E3941}"/>
              </a:ext>
            </a:extLst>
          </p:cNvPr>
          <p:cNvSpPr>
            <a:spLocks noGrp="1"/>
          </p:cNvSpPr>
          <p:nvPr>
            <p:ph idx="1"/>
          </p:nvPr>
        </p:nvSpPr>
        <p:spPr/>
        <p:txBody>
          <a:bodyPr/>
          <a:lstStyle/>
          <a:p>
            <a:pPr marL="0" indent="0">
              <a:buNone/>
            </a:pPr>
            <a:r>
              <a:rPr lang="en-US" dirty="0" err="1"/>
              <a:t>Howere</a:t>
            </a:r>
            <a:r>
              <a:rPr lang="en-US" dirty="0"/>
              <a:t> some states (GA, WA among them) = should not shall.3</a:t>
            </a:r>
          </a:p>
        </p:txBody>
      </p:sp>
      <p:sp>
        <p:nvSpPr>
          <p:cNvPr id="5" name="Title 4">
            <a:extLst>
              <a:ext uri="{FF2B5EF4-FFF2-40B4-BE49-F238E27FC236}">
                <a16:creationId xmlns:a16="http://schemas.microsoft.com/office/drawing/2014/main" id="{856853E8-9E05-45AE-B82C-19CBFB933082}"/>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72FD14D4-5798-4ECA-8145-7C58D6BE64C9}"/>
              </a:ext>
            </a:extLst>
          </p:cNvPr>
          <p:cNvSpPr>
            <a:spLocks noGrp="1"/>
          </p:cNvSpPr>
          <p:nvPr>
            <p:ph type="ftr" sz="quarter" idx="3"/>
          </p:nvPr>
        </p:nvSpPr>
        <p:spPr/>
        <p:txBody>
          <a:bodyPr/>
          <a:lstStyle/>
          <a:p>
            <a:r>
              <a:rPr lang="en-US">
                <a:solidFill>
                  <a:srgbClr val="121212"/>
                </a:solidFill>
                <a:latin typeface="Century Schoolbook" panose="02040604050505020304" pitchFamily="18" charset="0"/>
              </a:rPr>
              <a:t>Mental Health and The Practice of Law: Professional Health and Professional Ethics</a:t>
            </a:r>
          </a:p>
          <a:p>
            <a:r>
              <a:rPr lang="en-US">
                <a:solidFill>
                  <a:srgbClr val="121212"/>
                </a:solidFill>
                <a:latin typeface="Century Schoolbook" panose="02040604050505020304" pitchFamily="18" charset="0"/>
              </a:rPr>
              <a:t>February 21, 2024 – Page &lt;#&gt;</a:t>
            </a:r>
          </a:p>
          <a:p>
            <a:r>
              <a:rPr lang="en-US">
                <a:solidFill>
                  <a:srgbClr val="121212"/>
                </a:solidFill>
                <a:latin typeface="Century Schoolbook" panose="02040604050505020304" pitchFamily="18" charset="0"/>
              </a:rPr>
              <a:t>© 2024 Lang Legal</a:t>
            </a:r>
            <a:endParaRPr lang="en-US" dirty="0">
              <a:solidFill>
                <a:srgbClr val="121212"/>
              </a:solidFill>
              <a:latin typeface="Century Schoolbook" panose="02040604050505020304" pitchFamily="18" charset="0"/>
            </a:endParaRPr>
          </a:p>
        </p:txBody>
      </p:sp>
      <p:sp>
        <p:nvSpPr>
          <p:cNvPr id="8" name="TextBox 7">
            <a:extLst>
              <a:ext uri="{FF2B5EF4-FFF2-40B4-BE49-F238E27FC236}">
                <a16:creationId xmlns:a16="http://schemas.microsoft.com/office/drawing/2014/main" id="{2A4473E2-D43C-4D81-BA56-A53E8470892F}"/>
              </a:ext>
            </a:extLst>
          </p:cNvPr>
          <p:cNvSpPr txBox="1"/>
          <p:nvPr/>
        </p:nvSpPr>
        <p:spPr>
          <a:xfrm>
            <a:off x="3048000" y="1028343"/>
            <a:ext cx="6096000" cy="4801314"/>
          </a:xfrm>
          <a:prstGeom prst="rect">
            <a:avLst/>
          </a:prstGeom>
          <a:noFill/>
        </p:spPr>
        <p:txBody>
          <a:bodyPr wrap="square">
            <a:spAutoFit/>
          </a:bodyPr>
          <a:lstStyle/>
          <a:p>
            <a:pPr algn="l"/>
            <a:r>
              <a:rPr lang="en-US" b="0" i="0" dirty="0">
                <a:solidFill>
                  <a:srgbClr val="000000"/>
                </a:solidFill>
                <a:effectLst/>
                <a:latin typeface="Publico"/>
              </a:rPr>
              <a:t>Rule 8.3: Reporting Professional Misconduct</a:t>
            </a:r>
          </a:p>
          <a:p>
            <a:pPr algn="l"/>
            <a:r>
              <a:rPr lang="en-US" b="0" i="0" dirty="0">
                <a:solidFill>
                  <a:srgbClr val="000000"/>
                </a:solidFill>
                <a:effectLst/>
                <a:latin typeface="museo-sans"/>
              </a:rPr>
              <a:t>Share:</a:t>
            </a:r>
            <a:r>
              <a:rPr lang="en-US" b="0" i="0" u="none" strike="noStrike" dirty="0">
                <a:solidFill>
                  <a:srgbClr val="006AA9"/>
                </a:solidFill>
                <a:effectLst/>
                <a:latin typeface="Publico"/>
                <a:hlinkClick r:id="rId2" tooltip="Share via email"/>
              </a:rPr>
              <a:t> </a:t>
            </a:r>
            <a:endParaRPr lang="en-US" b="0" i="0" dirty="0">
              <a:solidFill>
                <a:srgbClr val="000000"/>
              </a:solidFill>
              <a:effectLst/>
              <a:latin typeface="Publico"/>
            </a:endParaRPr>
          </a:p>
          <a:p>
            <a:pPr algn="l"/>
            <a:r>
              <a:rPr lang="en-US" b="0" i="1" dirty="0">
                <a:solidFill>
                  <a:srgbClr val="003453"/>
                </a:solidFill>
                <a:effectLst/>
                <a:latin typeface="Publico"/>
              </a:rPr>
              <a:t>Maintaining The Integrity of The Profession</a:t>
            </a:r>
            <a:br>
              <a:rPr lang="en-US" b="0" i="0" dirty="0">
                <a:solidFill>
                  <a:srgbClr val="003453"/>
                </a:solidFill>
                <a:effectLst/>
                <a:latin typeface="Publico"/>
              </a:rPr>
            </a:br>
            <a:endParaRPr lang="en-US" b="0" i="0" dirty="0">
              <a:solidFill>
                <a:srgbClr val="003453"/>
              </a:solidFill>
              <a:effectLst/>
              <a:latin typeface="Publico"/>
            </a:endParaRPr>
          </a:p>
          <a:p>
            <a:pPr algn="just"/>
            <a:r>
              <a:rPr lang="en-US" b="0" i="0" dirty="0">
                <a:solidFill>
                  <a:srgbClr val="000000"/>
                </a:solidFill>
                <a:effectLst/>
                <a:latin typeface="Publico"/>
              </a:rPr>
              <a:t>(a) A lawyer who knows that another lawyer has committed a violation of the Rules of Professional Conduct that raises a substantial question as to that lawyer's honesty, trustworthiness or fitness as a lawyer in other respects, shall inform the appropriate professional authority.</a:t>
            </a:r>
          </a:p>
          <a:p>
            <a:pPr algn="just"/>
            <a:r>
              <a:rPr lang="en-US" b="0" i="0" dirty="0">
                <a:solidFill>
                  <a:srgbClr val="000000"/>
                </a:solidFill>
                <a:effectLst/>
                <a:latin typeface="Publico"/>
              </a:rPr>
              <a:t>(b) A lawyer who knows that a judge has committed a violation of applicable rules of judicial conduct that raises a substantial question as to the judge's fitness for office shall inform the appropriate authority.</a:t>
            </a:r>
          </a:p>
          <a:p>
            <a:pPr algn="just"/>
            <a:r>
              <a:rPr lang="en-US" b="0" i="0" dirty="0">
                <a:solidFill>
                  <a:srgbClr val="000000"/>
                </a:solidFill>
                <a:effectLst/>
                <a:latin typeface="Publico"/>
              </a:rPr>
              <a:t>(c) This Rule does not require disclosure of information otherwise protected by Rule 1.6 or information gained by a lawyer or judge while participating in an approved lawyers assistance program.</a:t>
            </a:r>
          </a:p>
        </p:txBody>
      </p:sp>
    </p:spTree>
    <p:extLst>
      <p:ext uri="{BB962C8B-B14F-4D97-AF65-F5344CB8AC3E}">
        <p14:creationId xmlns:p14="http://schemas.microsoft.com/office/powerpoint/2010/main" val="2230481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609600" y="177800"/>
            <a:ext cx="10972800" cy="384048"/>
          </a:xfrm>
          <a:ln>
            <a:solidFill>
              <a:schemeClr val="bg1"/>
            </a:solidFill>
          </a:ln>
        </p:spPr>
        <p:txBody>
          <a:bodyPr>
            <a:noAutofit/>
          </a:bodyPr>
          <a:lstStyle/>
          <a:p>
            <a:r>
              <a:rPr lang="en-US" sz="3200" dirty="0">
                <a:solidFill>
                  <a:schemeClr val="bg1"/>
                </a:solidFill>
                <a:latin typeface="Century Schoolbook" panose="02040604050505020304" pitchFamily="18" charset="0"/>
              </a:rPr>
              <a:t>Rule 5.1</a:t>
            </a:r>
          </a:p>
        </p:txBody>
      </p:sp>
      <p:sp>
        <p:nvSpPr>
          <p:cNvPr id="4" name="Content Placeholder 2">
            <a:extLst>
              <a:ext uri="{FF2B5EF4-FFF2-40B4-BE49-F238E27FC236}">
                <a16:creationId xmlns:a16="http://schemas.microsoft.com/office/drawing/2014/main" id="{7B9A1074-AF5A-4B4E-BE99-6140C3558AE4}"/>
              </a:ext>
            </a:extLst>
          </p:cNvPr>
          <p:cNvSpPr txBox="1">
            <a:spLocks/>
          </p:cNvSpPr>
          <p:nvPr/>
        </p:nvSpPr>
        <p:spPr>
          <a:xfrm>
            <a:off x="609600" y="1828800"/>
            <a:ext cx="10972800" cy="4267200"/>
          </a:xfrm>
          <a:prstGeom prst="rect">
            <a:avLst/>
          </a:prstGeom>
          <a:ln>
            <a:solidFill>
              <a:schemeClr val="bg1"/>
            </a:solidFill>
          </a:ln>
        </p:spPr>
        <p:txBody>
          <a:bodyPr/>
          <a:lstStyle>
            <a:lvl1pPr marL="320040" indent="-320040" algn="l" rtl="0" eaLnBrk="1" fontAlgn="base" hangingPunct="1">
              <a:lnSpc>
                <a:spcPts val="2800"/>
              </a:lnSpc>
              <a:spcBef>
                <a:spcPts val="600"/>
              </a:spcBef>
              <a:spcAft>
                <a:spcPct val="0"/>
              </a:spcAft>
              <a:buClr>
                <a:srgbClr val="E04E39"/>
              </a:buClr>
              <a:buFont typeface="Wingdings" pitchFamily="2" charset="2"/>
              <a:buChar char="§"/>
              <a:defRPr sz="2400" kern="1200" spc="100" baseline="0">
                <a:solidFill>
                  <a:srgbClr val="000000"/>
                </a:solidFill>
                <a:latin typeface="+mj-lt"/>
                <a:ea typeface="Segoe UI" pitchFamily="34" charset="0"/>
                <a:cs typeface="Calibri" pitchFamily="34" charset="0"/>
              </a:defRPr>
            </a:lvl1pPr>
            <a:lvl2pPr marL="685800" indent="-365760" algn="l" rtl="0" eaLnBrk="1" fontAlgn="base" hangingPunct="1">
              <a:lnSpc>
                <a:spcPts val="2200"/>
              </a:lnSpc>
              <a:spcBef>
                <a:spcPts val="400"/>
              </a:spcBef>
              <a:spcAft>
                <a:spcPct val="0"/>
              </a:spcAft>
              <a:buFont typeface="Calibri" pitchFamily="34" charset="0"/>
              <a:buChar char="—"/>
              <a:defRPr sz="1800" kern="1200" spc="100" baseline="0">
                <a:solidFill>
                  <a:srgbClr val="000000"/>
                </a:solidFill>
                <a:latin typeface="+mj-lt"/>
                <a:ea typeface="Segoe UI" pitchFamily="34" charset="0"/>
                <a:cs typeface="Calibri" pitchFamily="34" charset="0"/>
              </a:defRPr>
            </a:lvl2pPr>
            <a:lvl3pPr marL="914400" indent="-228600" algn="l" rtl="0" eaLnBrk="1" fontAlgn="base" hangingPunct="1">
              <a:lnSpc>
                <a:spcPts val="1800"/>
              </a:lnSpc>
              <a:spcBef>
                <a:spcPts val="300"/>
              </a:spcBef>
              <a:spcAft>
                <a:spcPct val="0"/>
              </a:spcAft>
              <a:buFont typeface="Calibri" pitchFamily="34" charset="0"/>
              <a:buChar char="•"/>
              <a:defRPr sz="1400" kern="1200" spc="100" baseline="0">
                <a:solidFill>
                  <a:srgbClr val="000000"/>
                </a:solidFill>
                <a:latin typeface="+mj-lt"/>
                <a:ea typeface="Segoe UI" pitchFamily="34" charset="0"/>
                <a:cs typeface="Calibri" pitchFamily="34" charset="0"/>
              </a:defRPr>
            </a:lvl3pPr>
            <a:lvl4pPr marL="118872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4pPr>
            <a:lvl5pPr marL="146304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200" dirty="0"/>
          </a:p>
        </p:txBody>
      </p:sp>
      <p:sp>
        <p:nvSpPr>
          <p:cNvPr id="5" name="Rectangle 4">
            <a:extLst>
              <a:ext uri="{FF2B5EF4-FFF2-40B4-BE49-F238E27FC236}">
                <a16:creationId xmlns:a16="http://schemas.microsoft.com/office/drawing/2014/main" id="{6620A17C-7497-46F6-83D8-9FEE90C3D1C7}"/>
              </a:ext>
            </a:extLst>
          </p:cNvPr>
          <p:cNvSpPr/>
          <p:nvPr/>
        </p:nvSpPr>
        <p:spPr>
          <a:xfrm>
            <a:off x="508000" y="762000"/>
            <a:ext cx="11176000" cy="3046988"/>
          </a:xfrm>
          <a:prstGeom prst="rect">
            <a:avLst/>
          </a:prstGeom>
          <a:ln>
            <a:solidFill>
              <a:schemeClr val="bg1"/>
            </a:solidFill>
          </a:ln>
        </p:spPr>
        <p:txBody>
          <a:bodyPr wrap="square">
            <a:spAutoFit/>
          </a:bodyPr>
          <a:lstStyle/>
          <a:p>
            <a:r>
              <a:rPr lang="en-US" sz="2400" dirty="0">
                <a:cs typeface="Calibri" panose="020F0502020204030204" pitchFamily="34" charset="0"/>
              </a:rPr>
              <a:t>(</a:t>
            </a:r>
            <a:r>
              <a:rPr lang="en-US" sz="3200" dirty="0">
                <a:solidFill>
                  <a:schemeClr val="bg1"/>
                </a:solidFill>
                <a:latin typeface="Century Schoolbook" panose="02040604050505020304" pitchFamily="18" charset="0"/>
              </a:rPr>
              <a:t>a) A partner in a law firm, and a lawyer who individually or together with other lawyers possesses comparable managerial authority in a law firm, shall make reasonable efforts to ensure that the firm has in effect measures giving reasonable assurance that all lawyers in the firm conform to the Rules of Professional Conduct.</a:t>
            </a:r>
          </a:p>
        </p:txBody>
      </p:sp>
      <p:sp>
        <p:nvSpPr>
          <p:cNvPr id="6" name="TextBox 5">
            <a:extLst>
              <a:ext uri="{FF2B5EF4-FFF2-40B4-BE49-F238E27FC236}">
                <a16:creationId xmlns:a16="http://schemas.microsoft.com/office/drawing/2014/main" id="{F968604D-A14C-4D76-9649-A1C3EA5664F7}"/>
              </a:ext>
            </a:extLst>
          </p:cNvPr>
          <p:cNvSpPr txBox="1"/>
          <p:nvPr/>
        </p:nvSpPr>
        <p:spPr>
          <a:xfrm>
            <a:off x="9448800" y="6507065"/>
            <a:ext cx="2540000" cy="304800"/>
          </a:xfrm>
          <a:prstGeom prst="rect">
            <a:avLst/>
          </a:prstGeom>
          <a:ln>
            <a:solidFill>
              <a:schemeClr val="bg1"/>
            </a:solidFill>
          </a:ln>
        </p:spPr>
        <p:txBody>
          <a:bodyPr wrap="square" lIns="0" tIns="0" rIns="0" bIns="0" rtlCol="0">
            <a:noAutofit/>
          </a:bodyPr>
          <a:lstStyle/>
          <a:p>
            <a:r>
              <a:rPr lang="en-US" sz="1067" dirty="0">
                <a:solidFill>
                  <a:schemeClr val="accent5"/>
                </a:solidFill>
              </a:rPr>
              <a:t>© 2020, Eric C. Lang – elang@langlegal.com</a:t>
            </a:r>
          </a:p>
        </p:txBody>
      </p:sp>
    </p:spTree>
    <p:extLst>
      <p:ext uri="{BB962C8B-B14F-4D97-AF65-F5344CB8AC3E}">
        <p14:creationId xmlns:p14="http://schemas.microsoft.com/office/powerpoint/2010/main" val="237515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609600" y="177800"/>
            <a:ext cx="10972800" cy="384048"/>
          </a:xfrm>
          <a:ln>
            <a:solidFill>
              <a:schemeClr val="bg1"/>
            </a:solidFill>
          </a:ln>
        </p:spPr>
        <p:txBody>
          <a:bodyPr>
            <a:noAutofit/>
          </a:bodyPr>
          <a:lstStyle/>
          <a:p>
            <a:r>
              <a:rPr lang="en-US" sz="3200" dirty="0">
                <a:solidFill>
                  <a:schemeClr val="bg1"/>
                </a:solidFill>
                <a:latin typeface="Century Schoolbook" panose="02040604050505020304" pitchFamily="18" charset="0"/>
              </a:rPr>
              <a:t>Rule 5.1</a:t>
            </a:r>
          </a:p>
        </p:txBody>
      </p:sp>
      <p:sp>
        <p:nvSpPr>
          <p:cNvPr id="4" name="Content Placeholder 2">
            <a:extLst>
              <a:ext uri="{FF2B5EF4-FFF2-40B4-BE49-F238E27FC236}">
                <a16:creationId xmlns:a16="http://schemas.microsoft.com/office/drawing/2014/main" id="{7B9A1074-AF5A-4B4E-BE99-6140C3558AE4}"/>
              </a:ext>
            </a:extLst>
          </p:cNvPr>
          <p:cNvSpPr txBox="1">
            <a:spLocks/>
          </p:cNvSpPr>
          <p:nvPr/>
        </p:nvSpPr>
        <p:spPr>
          <a:xfrm>
            <a:off x="609600" y="1828800"/>
            <a:ext cx="10972800" cy="4267200"/>
          </a:xfrm>
          <a:prstGeom prst="rect">
            <a:avLst/>
          </a:prstGeom>
          <a:ln>
            <a:solidFill>
              <a:schemeClr val="bg1"/>
            </a:solidFill>
          </a:ln>
        </p:spPr>
        <p:txBody>
          <a:bodyPr/>
          <a:lstStyle>
            <a:lvl1pPr marL="320040" indent="-320040" algn="l" rtl="0" eaLnBrk="1" fontAlgn="base" hangingPunct="1">
              <a:lnSpc>
                <a:spcPts val="2800"/>
              </a:lnSpc>
              <a:spcBef>
                <a:spcPts val="600"/>
              </a:spcBef>
              <a:spcAft>
                <a:spcPct val="0"/>
              </a:spcAft>
              <a:buClr>
                <a:srgbClr val="E04E39"/>
              </a:buClr>
              <a:buFont typeface="Wingdings" pitchFamily="2" charset="2"/>
              <a:buChar char="§"/>
              <a:defRPr sz="2400" kern="1200" spc="100" baseline="0">
                <a:solidFill>
                  <a:srgbClr val="000000"/>
                </a:solidFill>
                <a:latin typeface="+mj-lt"/>
                <a:ea typeface="Segoe UI" pitchFamily="34" charset="0"/>
                <a:cs typeface="Calibri" pitchFamily="34" charset="0"/>
              </a:defRPr>
            </a:lvl1pPr>
            <a:lvl2pPr marL="685800" indent="-365760" algn="l" rtl="0" eaLnBrk="1" fontAlgn="base" hangingPunct="1">
              <a:lnSpc>
                <a:spcPts val="2200"/>
              </a:lnSpc>
              <a:spcBef>
                <a:spcPts val="400"/>
              </a:spcBef>
              <a:spcAft>
                <a:spcPct val="0"/>
              </a:spcAft>
              <a:buFont typeface="Calibri" pitchFamily="34" charset="0"/>
              <a:buChar char="—"/>
              <a:defRPr sz="1800" kern="1200" spc="100" baseline="0">
                <a:solidFill>
                  <a:srgbClr val="000000"/>
                </a:solidFill>
                <a:latin typeface="+mj-lt"/>
                <a:ea typeface="Segoe UI" pitchFamily="34" charset="0"/>
                <a:cs typeface="Calibri" pitchFamily="34" charset="0"/>
              </a:defRPr>
            </a:lvl2pPr>
            <a:lvl3pPr marL="914400" indent="-228600" algn="l" rtl="0" eaLnBrk="1" fontAlgn="base" hangingPunct="1">
              <a:lnSpc>
                <a:spcPts val="1800"/>
              </a:lnSpc>
              <a:spcBef>
                <a:spcPts val="300"/>
              </a:spcBef>
              <a:spcAft>
                <a:spcPct val="0"/>
              </a:spcAft>
              <a:buFont typeface="Calibri" pitchFamily="34" charset="0"/>
              <a:buChar char="•"/>
              <a:defRPr sz="1400" kern="1200" spc="100" baseline="0">
                <a:solidFill>
                  <a:srgbClr val="000000"/>
                </a:solidFill>
                <a:latin typeface="+mj-lt"/>
                <a:ea typeface="Segoe UI" pitchFamily="34" charset="0"/>
                <a:cs typeface="Calibri" pitchFamily="34" charset="0"/>
              </a:defRPr>
            </a:lvl3pPr>
            <a:lvl4pPr marL="118872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4pPr>
            <a:lvl5pPr marL="146304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200" dirty="0"/>
          </a:p>
        </p:txBody>
      </p:sp>
      <p:sp>
        <p:nvSpPr>
          <p:cNvPr id="5" name="Rectangle 4">
            <a:extLst>
              <a:ext uri="{FF2B5EF4-FFF2-40B4-BE49-F238E27FC236}">
                <a16:creationId xmlns:a16="http://schemas.microsoft.com/office/drawing/2014/main" id="{6620A17C-7497-46F6-83D8-9FEE90C3D1C7}"/>
              </a:ext>
            </a:extLst>
          </p:cNvPr>
          <p:cNvSpPr/>
          <p:nvPr/>
        </p:nvSpPr>
        <p:spPr>
          <a:xfrm>
            <a:off x="508000" y="762000"/>
            <a:ext cx="11176000" cy="2062103"/>
          </a:xfrm>
          <a:prstGeom prst="rect">
            <a:avLst/>
          </a:prstGeom>
          <a:ln>
            <a:solidFill>
              <a:schemeClr val="bg1"/>
            </a:solidFill>
          </a:ln>
        </p:spPr>
        <p:txBody>
          <a:bodyPr wrap="square">
            <a:spAutoFit/>
          </a:bodyPr>
          <a:lstStyle/>
          <a:p>
            <a:r>
              <a:rPr lang="en-US" sz="3200" dirty="0">
                <a:solidFill>
                  <a:schemeClr val="bg1"/>
                </a:solidFill>
                <a:latin typeface="Century Schoolbook" panose="02040604050505020304" pitchFamily="18" charset="0"/>
              </a:rPr>
              <a:t>(b) A lawyer having direct supervisory authority over another lawyer shall make reasonable efforts to ensure that the other lawyer conforms to the Rules of Professional Conduct.</a:t>
            </a:r>
          </a:p>
        </p:txBody>
      </p:sp>
      <p:sp>
        <p:nvSpPr>
          <p:cNvPr id="6" name="TextBox 5">
            <a:extLst>
              <a:ext uri="{FF2B5EF4-FFF2-40B4-BE49-F238E27FC236}">
                <a16:creationId xmlns:a16="http://schemas.microsoft.com/office/drawing/2014/main" id="{F968604D-A14C-4D76-9649-A1C3EA5664F7}"/>
              </a:ext>
            </a:extLst>
          </p:cNvPr>
          <p:cNvSpPr txBox="1"/>
          <p:nvPr/>
        </p:nvSpPr>
        <p:spPr>
          <a:xfrm>
            <a:off x="9448800" y="6507065"/>
            <a:ext cx="2540000" cy="304800"/>
          </a:xfrm>
          <a:prstGeom prst="rect">
            <a:avLst/>
          </a:prstGeom>
          <a:ln>
            <a:solidFill>
              <a:schemeClr val="bg1"/>
            </a:solidFill>
          </a:ln>
        </p:spPr>
        <p:txBody>
          <a:bodyPr wrap="square" lIns="0" tIns="0" rIns="0" bIns="0" rtlCol="0">
            <a:noAutofit/>
          </a:bodyPr>
          <a:lstStyle/>
          <a:p>
            <a:r>
              <a:rPr lang="en-US" sz="1067" dirty="0">
                <a:solidFill>
                  <a:schemeClr val="accent5"/>
                </a:solidFill>
              </a:rPr>
              <a:t>© 2020, Eric C. Lang – elang@langlegal.com</a:t>
            </a:r>
          </a:p>
        </p:txBody>
      </p:sp>
    </p:spTree>
    <p:extLst>
      <p:ext uri="{BB962C8B-B14F-4D97-AF65-F5344CB8AC3E}">
        <p14:creationId xmlns:p14="http://schemas.microsoft.com/office/powerpoint/2010/main" val="120297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609600" y="177800"/>
            <a:ext cx="10972800" cy="384048"/>
          </a:xfrm>
          <a:ln>
            <a:solidFill>
              <a:schemeClr val="bg1"/>
            </a:solidFill>
          </a:ln>
        </p:spPr>
        <p:txBody>
          <a:bodyPr>
            <a:noAutofit/>
          </a:bodyPr>
          <a:lstStyle/>
          <a:p>
            <a:r>
              <a:rPr lang="en-US" sz="3200" dirty="0">
                <a:solidFill>
                  <a:schemeClr val="bg1"/>
                </a:solidFill>
                <a:latin typeface="Century Schoolbook" panose="02040604050505020304" pitchFamily="18" charset="0"/>
              </a:rPr>
              <a:t>Rule 5.1</a:t>
            </a:r>
          </a:p>
        </p:txBody>
      </p:sp>
      <p:sp>
        <p:nvSpPr>
          <p:cNvPr id="4" name="Content Placeholder 2">
            <a:extLst>
              <a:ext uri="{FF2B5EF4-FFF2-40B4-BE49-F238E27FC236}">
                <a16:creationId xmlns:a16="http://schemas.microsoft.com/office/drawing/2014/main" id="{7B9A1074-AF5A-4B4E-BE99-6140C3558AE4}"/>
              </a:ext>
            </a:extLst>
          </p:cNvPr>
          <p:cNvSpPr txBox="1">
            <a:spLocks/>
          </p:cNvSpPr>
          <p:nvPr/>
        </p:nvSpPr>
        <p:spPr>
          <a:xfrm>
            <a:off x="609600" y="1828800"/>
            <a:ext cx="10972800" cy="4267200"/>
          </a:xfrm>
          <a:prstGeom prst="rect">
            <a:avLst/>
          </a:prstGeom>
          <a:ln>
            <a:solidFill>
              <a:schemeClr val="bg1"/>
            </a:solidFill>
          </a:ln>
        </p:spPr>
        <p:txBody>
          <a:bodyPr/>
          <a:lstStyle>
            <a:lvl1pPr marL="320040" indent="-320040" algn="l" rtl="0" eaLnBrk="1" fontAlgn="base" hangingPunct="1">
              <a:lnSpc>
                <a:spcPts val="2800"/>
              </a:lnSpc>
              <a:spcBef>
                <a:spcPts val="600"/>
              </a:spcBef>
              <a:spcAft>
                <a:spcPct val="0"/>
              </a:spcAft>
              <a:buClr>
                <a:srgbClr val="E04E39"/>
              </a:buClr>
              <a:buFont typeface="Wingdings" pitchFamily="2" charset="2"/>
              <a:buChar char="§"/>
              <a:defRPr sz="2400" kern="1200" spc="100" baseline="0">
                <a:solidFill>
                  <a:srgbClr val="000000"/>
                </a:solidFill>
                <a:latin typeface="+mj-lt"/>
                <a:ea typeface="Segoe UI" pitchFamily="34" charset="0"/>
                <a:cs typeface="Calibri" pitchFamily="34" charset="0"/>
              </a:defRPr>
            </a:lvl1pPr>
            <a:lvl2pPr marL="685800" indent="-365760" algn="l" rtl="0" eaLnBrk="1" fontAlgn="base" hangingPunct="1">
              <a:lnSpc>
                <a:spcPts val="2200"/>
              </a:lnSpc>
              <a:spcBef>
                <a:spcPts val="400"/>
              </a:spcBef>
              <a:spcAft>
                <a:spcPct val="0"/>
              </a:spcAft>
              <a:buFont typeface="Calibri" pitchFamily="34" charset="0"/>
              <a:buChar char="—"/>
              <a:defRPr sz="1800" kern="1200" spc="100" baseline="0">
                <a:solidFill>
                  <a:srgbClr val="000000"/>
                </a:solidFill>
                <a:latin typeface="+mj-lt"/>
                <a:ea typeface="Segoe UI" pitchFamily="34" charset="0"/>
                <a:cs typeface="Calibri" pitchFamily="34" charset="0"/>
              </a:defRPr>
            </a:lvl2pPr>
            <a:lvl3pPr marL="914400" indent="-228600" algn="l" rtl="0" eaLnBrk="1" fontAlgn="base" hangingPunct="1">
              <a:lnSpc>
                <a:spcPts val="1800"/>
              </a:lnSpc>
              <a:spcBef>
                <a:spcPts val="300"/>
              </a:spcBef>
              <a:spcAft>
                <a:spcPct val="0"/>
              </a:spcAft>
              <a:buFont typeface="Calibri" pitchFamily="34" charset="0"/>
              <a:buChar char="•"/>
              <a:defRPr sz="1400" kern="1200" spc="100" baseline="0">
                <a:solidFill>
                  <a:srgbClr val="000000"/>
                </a:solidFill>
                <a:latin typeface="+mj-lt"/>
                <a:ea typeface="Segoe UI" pitchFamily="34" charset="0"/>
                <a:cs typeface="Calibri" pitchFamily="34" charset="0"/>
              </a:defRPr>
            </a:lvl3pPr>
            <a:lvl4pPr marL="118872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4pPr>
            <a:lvl5pPr marL="146304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200" dirty="0"/>
          </a:p>
        </p:txBody>
      </p:sp>
      <p:sp>
        <p:nvSpPr>
          <p:cNvPr id="5" name="Rectangle 4">
            <a:extLst>
              <a:ext uri="{FF2B5EF4-FFF2-40B4-BE49-F238E27FC236}">
                <a16:creationId xmlns:a16="http://schemas.microsoft.com/office/drawing/2014/main" id="{6620A17C-7497-46F6-83D8-9FEE90C3D1C7}"/>
              </a:ext>
            </a:extLst>
          </p:cNvPr>
          <p:cNvSpPr/>
          <p:nvPr/>
        </p:nvSpPr>
        <p:spPr>
          <a:xfrm>
            <a:off x="508000" y="762000"/>
            <a:ext cx="11176000" cy="5016758"/>
          </a:xfrm>
          <a:prstGeom prst="rect">
            <a:avLst/>
          </a:prstGeom>
          <a:ln>
            <a:solidFill>
              <a:schemeClr val="bg1"/>
            </a:solidFill>
          </a:ln>
        </p:spPr>
        <p:txBody>
          <a:bodyPr wrap="square">
            <a:spAutoFit/>
          </a:bodyPr>
          <a:lstStyle/>
          <a:p>
            <a:r>
              <a:rPr lang="en-US" sz="3200" dirty="0">
                <a:solidFill>
                  <a:schemeClr val="bg1"/>
                </a:solidFill>
                <a:latin typeface="Century Schoolbook" panose="02040604050505020304" pitchFamily="18" charset="0"/>
              </a:rPr>
              <a:t>(c) A lawyer shall be responsible for another lawyer's violation of the Rules of Professional Conduct if:</a:t>
            </a:r>
          </a:p>
          <a:p>
            <a:r>
              <a:rPr lang="en-US" sz="3200" dirty="0">
                <a:solidFill>
                  <a:schemeClr val="bg1"/>
                </a:solidFill>
                <a:latin typeface="Century Schoolbook" panose="02040604050505020304" pitchFamily="18" charset="0"/>
              </a:rPr>
              <a:t>(1) the lawyer orders or, with knowledge of the specific conduct, ratifies the conduct involved; or</a:t>
            </a:r>
          </a:p>
          <a:p>
            <a:r>
              <a:rPr lang="en-US" sz="3200" dirty="0">
                <a:solidFill>
                  <a:schemeClr val="bg1"/>
                </a:solidFill>
                <a:latin typeface="Century Schoolbook" panose="02040604050505020304" pitchFamily="18" charset="0"/>
              </a:rPr>
              <a:t>(2) the lawyer is a partner or has comparable managerial authority in the law firm in which the other lawyer practices, or has direct supervisory authority over the other lawyer, and knows of the conduct at a time when its consequences can be avoided or mitigated but fails to take reasonable remedial action.</a:t>
            </a:r>
          </a:p>
        </p:txBody>
      </p:sp>
      <p:sp>
        <p:nvSpPr>
          <p:cNvPr id="6" name="TextBox 5">
            <a:extLst>
              <a:ext uri="{FF2B5EF4-FFF2-40B4-BE49-F238E27FC236}">
                <a16:creationId xmlns:a16="http://schemas.microsoft.com/office/drawing/2014/main" id="{F968604D-A14C-4D76-9649-A1C3EA5664F7}"/>
              </a:ext>
            </a:extLst>
          </p:cNvPr>
          <p:cNvSpPr txBox="1"/>
          <p:nvPr/>
        </p:nvSpPr>
        <p:spPr>
          <a:xfrm>
            <a:off x="9448800" y="6507065"/>
            <a:ext cx="2540000" cy="304800"/>
          </a:xfrm>
          <a:prstGeom prst="rect">
            <a:avLst/>
          </a:prstGeom>
          <a:ln>
            <a:solidFill>
              <a:schemeClr val="bg1"/>
            </a:solidFill>
          </a:ln>
        </p:spPr>
        <p:txBody>
          <a:bodyPr wrap="square" lIns="0" tIns="0" rIns="0" bIns="0" rtlCol="0">
            <a:noAutofit/>
          </a:bodyPr>
          <a:lstStyle/>
          <a:p>
            <a:r>
              <a:rPr lang="en-US" sz="1067" dirty="0">
                <a:solidFill>
                  <a:schemeClr val="accent5"/>
                </a:solidFill>
              </a:rPr>
              <a:t>© 2020, Eric C. Lang – elang@langlegal.com</a:t>
            </a:r>
          </a:p>
        </p:txBody>
      </p:sp>
    </p:spTree>
    <p:extLst>
      <p:ext uri="{BB962C8B-B14F-4D97-AF65-F5344CB8AC3E}">
        <p14:creationId xmlns:p14="http://schemas.microsoft.com/office/powerpoint/2010/main" val="201187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559837" y="238263"/>
            <a:ext cx="10972800" cy="384048"/>
          </a:xfrm>
        </p:spPr>
        <p:txBody>
          <a:bodyPr>
            <a:noAutofit/>
          </a:bodyPr>
          <a:lstStyle/>
          <a:p>
            <a:r>
              <a:rPr lang="en-US" sz="3200" dirty="0">
                <a:solidFill>
                  <a:schemeClr val="bg1"/>
                </a:solidFill>
                <a:latin typeface="Century Schoolbook" panose="02040604050505020304" pitchFamily="18" charset="0"/>
              </a:rPr>
              <a:t>Rule 5.1 – Comment 2</a:t>
            </a:r>
          </a:p>
        </p:txBody>
      </p:sp>
      <p:sp>
        <p:nvSpPr>
          <p:cNvPr id="4" name="Content Placeholder 2">
            <a:extLst>
              <a:ext uri="{FF2B5EF4-FFF2-40B4-BE49-F238E27FC236}">
                <a16:creationId xmlns:a16="http://schemas.microsoft.com/office/drawing/2014/main" id="{7B9A1074-AF5A-4B4E-BE99-6140C3558AE4}"/>
              </a:ext>
            </a:extLst>
          </p:cNvPr>
          <p:cNvSpPr txBox="1">
            <a:spLocks/>
          </p:cNvSpPr>
          <p:nvPr/>
        </p:nvSpPr>
        <p:spPr>
          <a:xfrm>
            <a:off x="609600" y="1828800"/>
            <a:ext cx="10972800" cy="4267200"/>
          </a:xfrm>
          <a:prstGeom prst="rect">
            <a:avLst/>
          </a:prstGeom>
        </p:spPr>
        <p:txBody>
          <a:bodyPr/>
          <a:lstStyle>
            <a:lvl1pPr marL="320040" indent="-320040" algn="l" rtl="0" eaLnBrk="1" fontAlgn="base" hangingPunct="1">
              <a:lnSpc>
                <a:spcPts val="2800"/>
              </a:lnSpc>
              <a:spcBef>
                <a:spcPts val="600"/>
              </a:spcBef>
              <a:spcAft>
                <a:spcPct val="0"/>
              </a:spcAft>
              <a:buClr>
                <a:srgbClr val="E04E39"/>
              </a:buClr>
              <a:buFont typeface="Wingdings" pitchFamily="2" charset="2"/>
              <a:buChar char="§"/>
              <a:defRPr sz="2400" kern="1200" spc="100" baseline="0">
                <a:solidFill>
                  <a:srgbClr val="000000"/>
                </a:solidFill>
                <a:latin typeface="+mj-lt"/>
                <a:ea typeface="Segoe UI" pitchFamily="34" charset="0"/>
                <a:cs typeface="Calibri" pitchFamily="34" charset="0"/>
              </a:defRPr>
            </a:lvl1pPr>
            <a:lvl2pPr marL="685800" indent="-365760" algn="l" rtl="0" eaLnBrk="1" fontAlgn="base" hangingPunct="1">
              <a:lnSpc>
                <a:spcPts val="2200"/>
              </a:lnSpc>
              <a:spcBef>
                <a:spcPts val="400"/>
              </a:spcBef>
              <a:spcAft>
                <a:spcPct val="0"/>
              </a:spcAft>
              <a:buFont typeface="Calibri" pitchFamily="34" charset="0"/>
              <a:buChar char="—"/>
              <a:defRPr sz="1800" kern="1200" spc="100" baseline="0">
                <a:solidFill>
                  <a:srgbClr val="000000"/>
                </a:solidFill>
                <a:latin typeface="+mj-lt"/>
                <a:ea typeface="Segoe UI" pitchFamily="34" charset="0"/>
                <a:cs typeface="Calibri" pitchFamily="34" charset="0"/>
              </a:defRPr>
            </a:lvl2pPr>
            <a:lvl3pPr marL="914400" indent="-228600" algn="l" rtl="0" eaLnBrk="1" fontAlgn="base" hangingPunct="1">
              <a:lnSpc>
                <a:spcPts val="1800"/>
              </a:lnSpc>
              <a:spcBef>
                <a:spcPts val="300"/>
              </a:spcBef>
              <a:spcAft>
                <a:spcPct val="0"/>
              </a:spcAft>
              <a:buFont typeface="Calibri" pitchFamily="34" charset="0"/>
              <a:buChar char="•"/>
              <a:defRPr sz="1400" kern="1200" spc="100" baseline="0">
                <a:solidFill>
                  <a:srgbClr val="000000"/>
                </a:solidFill>
                <a:latin typeface="+mj-lt"/>
                <a:ea typeface="Segoe UI" pitchFamily="34" charset="0"/>
                <a:cs typeface="Calibri" pitchFamily="34" charset="0"/>
              </a:defRPr>
            </a:lvl3pPr>
            <a:lvl4pPr marL="118872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4pPr>
            <a:lvl5pPr marL="146304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200" dirty="0"/>
          </a:p>
        </p:txBody>
      </p:sp>
      <p:sp>
        <p:nvSpPr>
          <p:cNvPr id="6" name="Rectangle 5">
            <a:extLst>
              <a:ext uri="{FF2B5EF4-FFF2-40B4-BE49-F238E27FC236}">
                <a16:creationId xmlns:a16="http://schemas.microsoft.com/office/drawing/2014/main" id="{D61AA75C-8CDF-48A3-9792-0C617256A6CF}"/>
              </a:ext>
            </a:extLst>
          </p:cNvPr>
          <p:cNvSpPr/>
          <p:nvPr/>
        </p:nvSpPr>
        <p:spPr>
          <a:xfrm>
            <a:off x="458237" y="1092201"/>
            <a:ext cx="11074400" cy="5016758"/>
          </a:xfrm>
          <a:prstGeom prst="rect">
            <a:avLst/>
          </a:prstGeom>
        </p:spPr>
        <p:txBody>
          <a:bodyPr wrap="square">
            <a:spAutoFit/>
          </a:bodyPr>
          <a:lstStyle/>
          <a:p>
            <a:r>
              <a:rPr lang="en-US" sz="3200" dirty="0">
                <a:solidFill>
                  <a:schemeClr val="bg1"/>
                </a:solidFill>
                <a:latin typeface="Century Schoolbook" panose="02040604050505020304" pitchFamily="18" charset="0"/>
              </a:rPr>
              <a:t>Paragraph (a) requires lawyers with managerial authority within a firm to make reasonable efforts to establish internal policies and procedures designed to provide reasonable assurance that all lawyers in the firm will conform to the Rules of Professional Conduct. Such policies and procedures include those designed to detect and resolve conflicts of interest, identify dates by which actions must be taken in pending matters, account for client funds and property and ensure that inexperienced lawyers are properly supervised.</a:t>
            </a:r>
          </a:p>
        </p:txBody>
      </p:sp>
      <p:sp>
        <p:nvSpPr>
          <p:cNvPr id="5" name="TextBox 4">
            <a:extLst>
              <a:ext uri="{FF2B5EF4-FFF2-40B4-BE49-F238E27FC236}">
                <a16:creationId xmlns:a16="http://schemas.microsoft.com/office/drawing/2014/main" id="{8FAFD2F3-C74A-42EE-81E3-FC8E61DE7E5C}"/>
              </a:ext>
            </a:extLst>
          </p:cNvPr>
          <p:cNvSpPr txBox="1"/>
          <p:nvPr/>
        </p:nvSpPr>
        <p:spPr>
          <a:xfrm>
            <a:off x="9448800" y="6507065"/>
            <a:ext cx="2540000" cy="304800"/>
          </a:xfrm>
          <a:prstGeom prst="rect">
            <a:avLst/>
          </a:prstGeom>
        </p:spPr>
        <p:txBody>
          <a:bodyPr wrap="square" lIns="0" tIns="0" rIns="0" bIns="0" rtlCol="0">
            <a:noAutofit/>
          </a:bodyPr>
          <a:lstStyle/>
          <a:p>
            <a:r>
              <a:rPr lang="en-US" sz="1067" dirty="0">
                <a:solidFill>
                  <a:schemeClr val="accent5"/>
                </a:solidFill>
              </a:rPr>
              <a:t>© 2020, Eric C. Lang – elang@langlegal.com</a:t>
            </a:r>
          </a:p>
        </p:txBody>
      </p:sp>
    </p:spTree>
    <p:extLst>
      <p:ext uri="{BB962C8B-B14F-4D97-AF65-F5344CB8AC3E}">
        <p14:creationId xmlns:p14="http://schemas.microsoft.com/office/powerpoint/2010/main" val="3685204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559837" y="238263"/>
            <a:ext cx="10972800" cy="384048"/>
          </a:xfrm>
        </p:spPr>
        <p:txBody>
          <a:bodyPr>
            <a:noAutofit/>
          </a:bodyPr>
          <a:lstStyle/>
          <a:p>
            <a:r>
              <a:rPr lang="en-US" sz="3200" dirty="0">
                <a:solidFill>
                  <a:schemeClr val="bg1"/>
                </a:solidFill>
                <a:latin typeface="Century Schoolbook" panose="02040604050505020304" pitchFamily="18" charset="0"/>
              </a:rPr>
              <a:t>Rule 5.1 – Comment [3]</a:t>
            </a:r>
          </a:p>
        </p:txBody>
      </p:sp>
      <p:sp>
        <p:nvSpPr>
          <p:cNvPr id="4" name="Content Placeholder 2">
            <a:extLst>
              <a:ext uri="{FF2B5EF4-FFF2-40B4-BE49-F238E27FC236}">
                <a16:creationId xmlns:a16="http://schemas.microsoft.com/office/drawing/2014/main" id="{7B9A1074-AF5A-4B4E-BE99-6140C3558AE4}"/>
              </a:ext>
            </a:extLst>
          </p:cNvPr>
          <p:cNvSpPr txBox="1">
            <a:spLocks/>
          </p:cNvSpPr>
          <p:nvPr/>
        </p:nvSpPr>
        <p:spPr>
          <a:xfrm>
            <a:off x="609600" y="1828800"/>
            <a:ext cx="10972800" cy="4267200"/>
          </a:xfrm>
          <a:prstGeom prst="rect">
            <a:avLst/>
          </a:prstGeom>
        </p:spPr>
        <p:txBody>
          <a:bodyPr/>
          <a:lstStyle>
            <a:lvl1pPr marL="320040" indent="-320040" algn="l" rtl="0" eaLnBrk="1" fontAlgn="base" hangingPunct="1">
              <a:lnSpc>
                <a:spcPts val="2800"/>
              </a:lnSpc>
              <a:spcBef>
                <a:spcPts val="600"/>
              </a:spcBef>
              <a:spcAft>
                <a:spcPct val="0"/>
              </a:spcAft>
              <a:buClr>
                <a:srgbClr val="E04E39"/>
              </a:buClr>
              <a:buFont typeface="Wingdings" pitchFamily="2" charset="2"/>
              <a:buChar char="§"/>
              <a:defRPr sz="2400" kern="1200" spc="100" baseline="0">
                <a:solidFill>
                  <a:srgbClr val="000000"/>
                </a:solidFill>
                <a:latin typeface="+mj-lt"/>
                <a:ea typeface="Segoe UI" pitchFamily="34" charset="0"/>
                <a:cs typeface="Calibri" pitchFamily="34" charset="0"/>
              </a:defRPr>
            </a:lvl1pPr>
            <a:lvl2pPr marL="685800" indent="-365760" algn="l" rtl="0" eaLnBrk="1" fontAlgn="base" hangingPunct="1">
              <a:lnSpc>
                <a:spcPts val="2200"/>
              </a:lnSpc>
              <a:spcBef>
                <a:spcPts val="400"/>
              </a:spcBef>
              <a:spcAft>
                <a:spcPct val="0"/>
              </a:spcAft>
              <a:buFont typeface="Calibri" pitchFamily="34" charset="0"/>
              <a:buChar char="—"/>
              <a:defRPr sz="1800" kern="1200" spc="100" baseline="0">
                <a:solidFill>
                  <a:srgbClr val="000000"/>
                </a:solidFill>
                <a:latin typeface="+mj-lt"/>
                <a:ea typeface="Segoe UI" pitchFamily="34" charset="0"/>
                <a:cs typeface="Calibri" pitchFamily="34" charset="0"/>
              </a:defRPr>
            </a:lvl2pPr>
            <a:lvl3pPr marL="914400" indent="-228600" algn="l" rtl="0" eaLnBrk="1" fontAlgn="base" hangingPunct="1">
              <a:lnSpc>
                <a:spcPts val="1800"/>
              </a:lnSpc>
              <a:spcBef>
                <a:spcPts val="300"/>
              </a:spcBef>
              <a:spcAft>
                <a:spcPct val="0"/>
              </a:spcAft>
              <a:buFont typeface="Calibri" pitchFamily="34" charset="0"/>
              <a:buChar char="•"/>
              <a:defRPr sz="1400" kern="1200" spc="100" baseline="0">
                <a:solidFill>
                  <a:srgbClr val="000000"/>
                </a:solidFill>
                <a:latin typeface="+mj-lt"/>
                <a:ea typeface="Segoe UI" pitchFamily="34" charset="0"/>
                <a:cs typeface="Calibri" pitchFamily="34" charset="0"/>
              </a:defRPr>
            </a:lvl3pPr>
            <a:lvl4pPr marL="118872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4pPr>
            <a:lvl5pPr marL="1463040" indent="-228600" algn="l" rtl="0" eaLnBrk="1" fontAlgn="base" hangingPunct="1">
              <a:lnSpc>
                <a:spcPts val="1600"/>
              </a:lnSpc>
              <a:spcBef>
                <a:spcPts val="200"/>
              </a:spcBef>
              <a:spcAft>
                <a:spcPct val="0"/>
              </a:spcAft>
              <a:buFont typeface="Calibri" pitchFamily="34" charset="0"/>
              <a:buChar char="»"/>
              <a:defRPr sz="1200" kern="1200" spc="50" baseline="0">
                <a:solidFill>
                  <a:srgbClr val="000000"/>
                </a:solidFill>
                <a:latin typeface="+mj-lt"/>
                <a:ea typeface="Segoe UI" pitchFamily="34" charset="0"/>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200" dirty="0"/>
          </a:p>
        </p:txBody>
      </p:sp>
      <p:sp>
        <p:nvSpPr>
          <p:cNvPr id="6" name="Rectangle 5">
            <a:extLst>
              <a:ext uri="{FF2B5EF4-FFF2-40B4-BE49-F238E27FC236}">
                <a16:creationId xmlns:a16="http://schemas.microsoft.com/office/drawing/2014/main" id="{D61AA75C-8CDF-48A3-9792-0C617256A6CF}"/>
              </a:ext>
            </a:extLst>
          </p:cNvPr>
          <p:cNvSpPr/>
          <p:nvPr/>
        </p:nvSpPr>
        <p:spPr>
          <a:xfrm>
            <a:off x="609600" y="1151454"/>
            <a:ext cx="11074400" cy="8463855"/>
          </a:xfrm>
          <a:prstGeom prst="rect">
            <a:avLst/>
          </a:prstGeom>
        </p:spPr>
        <p:txBody>
          <a:bodyPr wrap="square">
            <a:spAutoFit/>
          </a:bodyPr>
          <a:lstStyle/>
          <a:p>
            <a:r>
              <a:rPr lang="en-US" sz="3200" dirty="0">
                <a:solidFill>
                  <a:schemeClr val="bg1"/>
                </a:solidFill>
                <a:latin typeface="Century Schoolbook" panose="02040604050505020304" pitchFamily="18" charset="0"/>
              </a:rPr>
              <a:t>Other measures that may be required to fulfill the responsibility prescribed in paragraph (a) can depend on the firm's structure and the nature of its practice. In a small firm of experienced lawyers, informal supervision and periodic review of compliance with the required systems ordinarily will suffice. In a large firm, or in practice situations in which difficult ethical problems frequently arise, more elaborate measures may be necessary. Some firms, for example, have a procedure whereby junior lawyers can make confidential referral of ethical problems directly to a designated senior partner or special committee. See Rule 5.2. Firms, whether large or small, may also rely on continuing legal education in professional ethics. In any event, the ethical atmosphere of a firm can influence the conduct of all its members and the partners may not assume that all lawyers associated with the firm will inevitably conform to the Rules.</a:t>
            </a:r>
          </a:p>
        </p:txBody>
      </p:sp>
      <p:sp>
        <p:nvSpPr>
          <p:cNvPr id="5" name="TextBox 4">
            <a:extLst>
              <a:ext uri="{FF2B5EF4-FFF2-40B4-BE49-F238E27FC236}">
                <a16:creationId xmlns:a16="http://schemas.microsoft.com/office/drawing/2014/main" id="{3F341AB6-C6ED-497B-AFDD-B51C021D564B}"/>
              </a:ext>
            </a:extLst>
          </p:cNvPr>
          <p:cNvSpPr txBox="1"/>
          <p:nvPr/>
        </p:nvSpPr>
        <p:spPr>
          <a:xfrm>
            <a:off x="9448800" y="6507065"/>
            <a:ext cx="2540000" cy="304800"/>
          </a:xfrm>
          <a:prstGeom prst="rect">
            <a:avLst/>
          </a:prstGeom>
        </p:spPr>
        <p:txBody>
          <a:bodyPr wrap="square" lIns="0" tIns="0" rIns="0" bIns="0" rtlCol="0">
            <a:noAutofit/>
          </a:bodyPr>
          <a:lstStyle/>
          <a:p>
            <a:r>
              <a:rPr lang="en-US" sz="1067" dirty="0">
                <a:solidFill>
                  <a:schemeClr val="accent5"/>
                </a:solidFill>
              </a:rPr>
              <a:t>© 2020, Eric C. Lang – elang@langlegal.com</a:t>
            </a:r>
          </a:p>
        </p:txBody>
      </p:sp>
    </p:spTree>
    <p:extLst>
      <p:ext uri="{BB962C8B-B14F-4D97-AF65-F5344CB8AC3E}">
        <p14:creationId xmlns:p14="http://schemas.microsoft.com/office/powerpoint/2010/main" val="16740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03634-54AD-4F0E-AA95-1943405FEA1A}"/>
              </a:ext>
            </a:extLst>
          </p:cNvPr>
          <p:cNvSpPr>
            <a:spLocks noGrp="1"/>
          </p:cNvSpPr>
          <p:nvPr>
            <p:ph type="body" sz="quarter" idx="15"/>
          </p:nvPr>
        </p:nvSpPr>
        <p:spPr/>
        <p:txBody>
          <a:bodyPr>
            <a:noAutofit/>
          </a:bodyPr>
          <a:lstStyle/>
          <a:p>
            <a:r>
              <a:rPr lang="en-US" sz="3200" dirty="0">
                <a:solidFill>
                  <a:schemeClr val="bg1"/>
                </a:solidFill>
                <a:latin typeface="Century Schoolbook" panose="02040604050505020304" pitchFamily="18" charset="0"/>
              </a:rPr>
              <a:t>Rule 5.2</a:t>
            </a:r>
          </a:p>
        </p:txBody>
      </p:sp>
      <p:sp>
        <p:nvSpPr>
          <p:cNvPr id="3" name="Text Placeholder 2">
            <a:extLst>
              <a:ext uri="{FF2B5EF4-FFF2-40B4-BE49-F238E27FC236}">
                <a16:creationId xmlns:a16="http://schemas.microsoft.com/office/drawing/2014/main" id="{333BA17D-0D56-47E7-90FF-8F6CF8DB2E0E}"/>
              </a:ext>
            </a:extLst>
          </p:cNvPr>
          <p:cNvSpPr>
            <a:spLocks noGrp="1"/>
          </p:cNvSpPr>
          <p:nvPr>
            <p:ph type="body" sz="quarter" idx="14"/>
          </p:nvPr>
        </p:nvSpPr>
        <p:spPr/>
        <p:txBody>
          <a:bodyPr>
            <a:normAutofit fontScale="25000" lnSpcReduction="20000"/>
          </a:bodyPr>
          <a:lstStyle/>
          <a:p>
            <a:endParaRPr lang="en-US"/>
          </a:p>
        </p:txBody>
      </p:sp>
      <p:sp>
        <p:nvSpPr>
          <p:cNvPr id="4" name="Rectangle 3">
            <a:extLst>
              <a:ext uri="{FF2B5EF4-FFF2-40B4-BE49-F238E27FC236}">
                <a16:creationId xmlns:a16="http://schemas.microsoft.com/office/drawing/2014/main" id="{B8E6BB31-1445-46F8-9329-DCDAFDAC93E7}"/>
              </a:ext>
            </a:extLst>
          </p:cNvPr>
          <p:cNvSpPr/>
          <p:nvPr/>
        </p:nvSpPr>
        <p:spPr>
          <a:xfrm>
            <a:off x="508000" y="1701801"/>
            <a:ext cx="11074400" cy="4524315"/>
          </a:xfrm>
          <a:prstGeom prst="rect">
            <a:avLst/>
          </a:prstGeom>
        </p:spPr>
        <p:txBody>
          <a:bodyPr wrap="square">
            <a:spAutoFit/>
          </a:bodyPr>
          <a:lstStyle/>
          <a:p>
            <a:br>
              <a:rPr lang="en-US" sz="3200" dirty="0">
                <a:solidFill>
                  <a:schemeClr val="bg1"/>
                </a:solidFill>
                <a:latin typeface="Century Schoolbook" panose="02040604050505020304" pitchFamily="18" charset="0"/>
              </a:rPr>
            </a:br>
            <a:r>
              <a:rPr lang="en-US" sz="3200" dirty="0">
                <a:solidFill>
                  <a:schemeClr val="bg1"/>
                </a:solidFill>
                <a:latin typeface="Century Schoolbook" panose="02040604050505020304" pitchFamily="18" charset="0"/>
              </a:rPr>
              <a:t>(a) A lawyer is bound by the Rules of Professional Conduct notwithstanding that the lawyer acted at the direction of another person.</a:t>
            </a:r>
          </a:p>
          <a:p>
            <a:endParaRPr lang="en-US" sz="3200" dirty="0">
              <a:solidFill>
                <a:schemeClr val="bg1"/>
              </a:solidFill>
              <a:latin typeface="Century Schoolbook" panose="02040604050505020304" pitchFamily="18" charset="0"/>
            </a:endParaRPr>
          </a:p>
          <a:p>
            <a:pPr algn="just"/>
            <a:r>
              <a:rPr lang="en-US" sz="3200" dirty="0">
                <a:solidFill>
                  <a:schemeClr val="bg1"/>
                </a:solidFill>
                <a:latin typeface="Century Schoolbook" panose="02040604050505020304" pitchFamily="18" charset="0"/>
              </a:rPr>
              <a:t>(b) A subordinate lawyer does not violate the Rules of Professional Conduct if that lawyer acts in accordance with a supervisory lawyer's reasonable resolution of an arguable question of professional duty.</a:t>
            </a:r>
          </a:p>
        </p:txBody>
      </p:sp>
      <p:sp>
        <p:nvSpPr>
          <p:cNvPr id="5" name="TextBox 4">
            <a:extLst>
              <a:ext uri="{FF2B5EF4-FFF2-40B4-BE49-F238E27FC236}">
                <a16:creationId xmlns:a16="http://schemas.microsoft.com/office/drawing/2014/main" id="{B2CC6870-9F97-438C-A008-EC38AD31ED7B}"/>
              </a:ext>
            </a:extLst>
          </p:cNvPr>
          <p:cNvSpPr txBox="1"/>
          <p:nvPr/>
        </p:nvSpPr>
        <p:spPr>
          <a:xfrm>
            <a:off x="9448800" y="6507065"/>
            <a:ext cx="2540000" cy="304800"/>
          </a:xfrm>
          <a:prstGeom prst="rect">
            <a:avLst/>
          </a:prstGeom>
        </p:spPr>
        <p:txBody>
          <a:bodyPr wrap="square" lIns="0" tIns="0" rIns="0" bIns="0" rtlCol="0">
            <a:noAutofit/>
          </a:bodyPr>
          <a:lstStyle/>
          <a:p>
            <a:r>
              <a:rPr lang="en-US" sz="1067" dirty="0">
                <a:solidFill>
                  <a:schemeClr val="accent5"/>
                </a:solidFill>
              </a:rPr>
              <a:t>© 2020, Eric C. Lang – elang@langlegal.com</a:t>
            </a:r>
          </a:p>
        </p:txBody>
      </p:sp>
    </p:spTree>
    <p:extLst>
      <p:ext uri="{BB962C8B-B14F-4D97-AF65-F5344CB8AC3E}">
        <p14:creationId xmlns:p14="http://schemas.microsoft.com/office/powerpoint/2010/main" val="1603987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883A51-17A5-4CF2-B080-CA261740CE14}"/>
              </a:ext>
            </a:extLst>
          </p:cNvPr>
          <p:cNvSpPr>
            <a:spLocks noGrp="1"/>
          </p:cNvSpPr>
          <p:nvPr>
            <p:ph type="body" sz="quarter" idx="15"/>
          </p:nvPr>
        </p:nvSpPr>
        <p:spPr/>
        <p:txBody>
          <a:bodyPr>
            <a:noAutofit/>
          </a:bodyPr>
          <a:lstStyle/>
          <a:p>
            <a:r>
              <a:rPr lang="en-US" sz="3200" dirty="0">
                <a:solidFill>
                  <a:schemeClr val="bg1"/>
                </a:solidFill>
                <a:latin typeface="Century Schoolbook" panose="02040604050505020304" pitchFamily="18" charset="0"/>
              </a:rPr>
              <a:t>Formal Opinion 03-429, June 11, 2003</a:t>
            </a:r>
          </a:p>
        </p:txBody>
      </p:sp>
      <p:sp>
        <p:nvSpPr>
          <p:cNvPr id="3" name="Text Placeholder 2">
            <a:extLst>
              <a:ext uri="{FF2B5EF4-FFF2-40B4-BE49-F238E27FC236}">
                <a16:creationId xmlns:a16="http://schemas.microsoft.com/office/drawing/2014/main" id="{FF7EB479-CC95-49FF-BA07-0FDE2F950927}"/>
              </a:ext>
            </a:extLst>
          </p:cNvPr>
          <p:cNvSpPr>
            <a:spLocks noGrp="1"/>
          </p:cNvSpPr>
          <p:nvPr>
            <p:ph type="body" sz="quarter" idx="14"/>
          </p:nvPr>
        </p:nvSpPr>
        <p:spPr/>
        <p:txBody>
          <a:bodyPr>
            <a:normAutofit fontScale="25000" lnSpcReduction="20000"/>
          </a:bodyPr>
          <a:lstStyle/>
          <a:p>
            <a:endParaRPr lang="en-US"/>
          </a:p>
        </p:txBody>
      </p:sp>
      <p:sp>
        <p:nvSpPr>
          <p:cNvPr id="5" name="TextBox 4">
            <a:extLst>
              <a:ext uri="{FF2B5EF4-FFF2-40B4-BE49-F238E27FC236}">
                <a16:creationId xmlns:a16="http://schemas.microsoft.com/office/drawing/2014/main" id="{3A82A332-A975-4988-A85E-FA3B62B89ABF}"/>
              </a:ext>
            </a:extLst>
          </p:cNvPr>
          <p:cNvSpPr txBox="1"/>
          <p:nvPr/>
        </p:nvSpPr>
        <p:spPr>
          <a:xfrm>
            <a:off x="619125" y="2717800"/>
            <a:ext cx="10972800" cy="2235200"/>
          </a:xfrm>
          <a:prstGeom prst="rect">
            <a:avLst/>
          </a:prstGeom>
        </p:spPr>
        <p:txBody>
          <a:bodyPr wrap="square" lIns="0" tIns="0" rIns="0" bIns="0" rtlCol="0">
            <a:noAutofit/>
          </a:bodyPr>
          <a:lstStyle/>
          <a:p>
            <a:pPr algn="ctr">
              <a:lnSpc>
                <a:spcPts val="4533"/>
              </a:lnSpc>
            </a:pPr>
            <a:r>
              <a:rPr lang="en-US" sz="3200" dirty="0">
                <a:solidFill>
                  <a:schemeClr val="bg1"/>
                </a:solidFill>
                <a:latin typeface="Century Schoolbook" panose="02040604050505020304" pitchFamily="18" charset="0"/>
              </a:rPr>
              <a:t>OBLIGATIONS WITH RESPECT TO</a:t>
            </a:r>
          </a:p>
          <a:p>
            <a:pPr algn="ctr">
              <a:lnSpc>
                <a:spcPts val="4533"/>
              </a:lnSpc>
            </a:pPr>
            <a:r>
              <a:rPr lang="en-US" sz="3200" dirty="0">
                <a:solidFill>
                  <a:schemeClr val="bg1"/>
                </a:solidFill>
                <a:latin typeface="Century Schoolbook" panose="02040604050505020304" pitchFamily="18" charset="0"/>
              </a:rPr>
              <a:t>A MENTALLY IMPAIRED LAWYER</a:t>
            </a:r>
          </a:p>
          <a:p>
            <a:pPr algn="ctr">
              <a:lnSpc>
                <a:spcPts val="4533"/>
              </a:lnSpc>
            </a:pPr>
            <a:r>
              <a:rPr lang="en-US" sz="3200" dirty="0">
                <a:solidFill>
                  <a:schemeClr val="bg1"/>
                </a:solidFill>
                <a:latin typeface="Century Schoolbook" panose="02040604050505020304" pitchFamily="18" charset="0"/>
              </a:rPr>
              <a:t>IN THE FIRM</a:t>
            </a:r>
          </a:p>
        </p:txBody>
      </p:sp>
      <p:sp>
        <p:nvSpPr>
          <p:cNvPr id="6" name="TextBox 5">
            <a:extLst>
              <a:ext uri="{FF2B5EF4-FFF2-40B4-BE49-F238E27FC236}">
                <a16:creationId xmlns:a16="http://schemas.microsoft.com/office/drawing/2014/main" id="{E338725A-C902-4C91-854C-F7FB7FBE3548}"/>
              </a:ext>
            </a:extLst>
          </p:cNvPr>
          <p:cNvSpPr txBox="1"/>
          <p:nvPr/>
        </p:nvSpPr>
        <p:spPr>
          <a:xfrm>
            <a:off x="9448800" y="6507065"/>
            <a:ext cx="2540000" cy="304800"/>
          </a:xfrm>
          <a:prstGeom prst="rect">
            <a:avLst/>
          </a:prstGeom>
        </p:spPr>
        <p:txBody>
          <a:bodyPr wrap="square" lIns="0" tIns="0" rIns="0" bIns="0" rtlCol="0">
            <a:noAutofit/>
          </a:bodyPr>
          <a:lstStyle/>
          <a:p>
            <a:r>
              <a:rPr lang="en-US" sz="1067" dirty="0">
                <a:solidFill>
                  <a:schemeClr val="accent5"/>
                </a:solidFill>
              </a:rPr>
              <a:t>© 2020, Eric C. Lang – elang@langlegal.com</a:t>
            </a:r>
          </a:p>
        </p:txBody>
      </p:sp>
    </p:spTree>
    <p:extLst>
      <p:ext uri="{BB962C8B-B14F-4D97-AF65-F5344CB8AC3E}">
        <p14:creationId xmlns:p14="http://schemas.microsoft.com/office/powerpoint/2010/main" val="3025949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883A51-17A5-4CF2-B080-CA261740CE14}"/>
              </a:ext>
            </a:extLst>
          </p:cNvPr>
          <p:cNvSpPr>
            <a:spLocks noGrp="1"/>
          </p:cNvSpPr>
          <p:nvPr>
            <p:ph type="body" sz="quarter" idx="15"/>
          </p:nvPr>
        </p:nvSpPr>
        <p:spPr/>
        <p:txBody>
          <a:bodyPr>
            <a:noAutofit/>
          </a:bodyPr>
          <a:lstStyle/>
          <a:p>
            <a:r>
              <a:rPr lang="en-US" sz="3200" dirty="0">
                <a:solidFill>
                  <a:schemeClr val="bg1"/>
                </a:solidFill>
                <a:latin typeface="Century Schoolbook" panose="02040604050505020304" pitchFamily="18" charset="0"/>
              </a:rPr>
              <a:t>Formal Opinion 03-429, June 11, 2003</a:t>
            </a:r>
          </a:p>
        </p:txBody>
      </p:sp>
      <p:sp>
        <p:nvSpPr>
          <p:cNvPr id="3" name="Text Placeholder 2">
            <a:extLst>
              <a:ext uri="{FF2B5EF4-FFF2-40B4-BE49-F238E27FC236}">
                <a16:creationId xmlns:a16="http://schemas.microsoft.com/office/drawing/2014/main" id="{FF7EB479-CC95-49FF-BA07-0FDE2F950927}"/>
              </a:ext>
            </a:extLst>
          </p:cNvPr>
          <p:cNvSpPr>
            <a:spLocks noGrp="1"/>
          </p:cNvSpPr>
          <p:nvPr>
            <p:ph type="body" sz="quarter" idx="14"/>
          </p:nvPr>
        </p:nvSpPr>
        <p:spPr/>
        <p:txBody>
          <a:bodyPr>
            <a:normAutofit fontScale="25000" lnSpcReduction="20000"/>
          </a:bodyPr>
          <a:lstStyle/>
          <a:p>
            <a:endParaRPr lang="en-US"/>
          </a:p>
        </p:txBody>
      </p:sp>
      <p:sp>
        <p:nvSpPr>
          <p:cNvPr id="5" name="TextBox 4">
            <a:extLst>
              <a:ext uri="{FF2B5EF4-FFF2-40B4-BE49-F238E27FC236}">
                <a16:creationId xmlns:a16="http://schemas.microsoft.com/office/drawing/2014/main" id="{3A82A332-A975-4988-A85E-FA3B62B89ABF}"/>
              </a:ext>
            </a:extLst>
          </p:cNvPr>
          <p:cNvSpPr txBox="1"/>
          <p:nvPr/>
        </p:nvSpPr>
        <p:spPr>
          <a:xfrm>
            <a:off x="619125" y="1633728"/>
            <a:ext cx="10972800" cy="4919472"/>
          </a:xfrm>
          <a:prstGeom prst="rect">
            <a:avLst/>
          </a:prstGeom>
        </p:spPr>
        <p:txBody>
          <a:bodyPr wrap="square" lIns="0" tIns="0" rIns="0" bIns="0" rtlCol="0">
            <a:noAutofit/>
          </a:bodyPr>
          <a:lstStyle/>
          <a:p>
            <a:pPr marL="380990" indent="-380990">
              <a:lnSpc>
                <a:spcPts val="4533"/>
              </a:lnSpc>
              <a:buClr>
                <a:schemeClr val="tx1"/>
              </a:buClr>
              <a:buFont typeface="Arial" panose="020B0604020202020204" pitchFamily="34" charset="0"/>
              <a:buChar char="•"/>
            </a:pPr>
            <a:r>
              <a:rPr lang="en-US" sz="3200" dirty="0">
                <a:solidFill>
                  <a:schemeClr val="bg1"/>
                </a:solidFill>
                <a:latin typeface="Century Schoolbook" panose="02040604050505020304" pitchFamily="18" charset="0"/>
              </a:rPr>
              <a:t>Mental impairment known to firm or supervising attorney.</a:t>
            </a:r>
          </a:p>
          <a:p>
            <a:pPr marL="380990" indent="-380990">
              <a:lnSpc>
                <a:spcPts val="4533"/>
              </a:lnSpc>
              <a:buClr>
                <a:schemeClr val="tx1"/>
              </a:buClr>
              <a:buFont typeface="Arial" panose="020B0604020202020204" pitchFamily="34" charset="0"/>
              <a:buChar char="•"/>
            </a:pPr>
            <a:r>
              <a:rPr lang="en-US" sz="3200" dirty="0">
                <a:solidFill>
                  <a:schemeClr val="bg1"/>
                </a:solidFill>
                <a:latin typeface="Century Schoolbook" panose="02040604050505020304" pitchFamily="18" charset="0"/>
              </a:rPr>
              <a:t>Duty to prevent violations of rules.</a:t>
            </a:r>
          </a:p>
          <a:p>
            <a:pPr marL="380990" indent="-380990">
              <a:lnSpc>
                <a:spcPts val="4533"/>
              </a:lnSpc>
              <a:buClr>
                <a:schemeClr val="tx1"/>
              </a:buClr>
              <a:buFont typeface="Arial" panose="020B0604020202020204" pitchFamily="34" charset="0"/>
              <a:buChar char="•"/>
            </a:pPr>
            <a:r>
              <a:rPr lang="en-US" sz="3200" dirty="0">
                <a:solidFill>
                  <a:schemeClr val="bg1"/>
                </a:solidFill>
                <a:latin typeface="Century Schoolbook" panose="02040604050505020304" pitchFamily="18" charset="0"/>
              </a:rPr>
              <a:t>Violations must be reported.</a:t>
            </a:r>
          </a:p>
          <a:p>
            <a:pPr marL="380990" indent="-380990">
              <a:lnSpc>
                <a:spcPts val="4533"/>
              </a:lnSpc>
              <a:buClr>
                <a:schemeClr val="tx1"/>
              </a:buClr>
              <a:buFont typeface="Arial" panose="020B0604020202020204" pitchFamily="34" charset="0"/>
              <a:buChar char="•"/>
            </a:pPr>
            <a:r>
              <a:rPr lang="en-US" sz="3200" dirty="0">
                <a:solidFill>
                  <a:schemeClr val="bg1"/>
                </a:solidFill>
                <a:latin typeface="Century Schoolbook" panose="02040604050505020304" pitchFamily="18" charset="0"/>
              </a:rPr>
              <a:t>Possible requirement to disclose to client.</a:t>
            </a:r>
          </a:p>
          <a:p>
            <a:pPr marL="380990" indent="-380990">
              <a:lnSpc>
                <a:spcPts val="4533"/>
              </a:lnSpc>
              <a:buClr>
                <a:schemeClr val="tx1"/>
              </a:buClr>
              <a:buFont typeface="Arial" panose="020B0604020202020204" pitchFamily="34" charset="0"/>
              <a:buChar char="•"/>
            </a:pPr>
            <a:r>
              <a:rPr lang="en-US" sz="3200" dirty="0">
                <a:solidFill>
                  <a:schemeClr val="bg1"/>
                </a:solidFill>
                <a:latin typeface="Century Schoolbook" panose="02040604050505020304" pitchFamily="18" charset="0"/>
              </a:rPr>
              <a:t>Departure does not terminate obligations.</a:t>
            </a:r>
          </a:p>
          <a:p>
            <a:pPr marL="380990" indent="-380990">
              <a:lnSpc>
                <a:spcPts val="4533"/>
              </a:lnSpc>
              <a:buClr>
                <a:schemeClr val="tx1"/>
              </a:buClr>
              <a:buFont typeface="Arial" panose="020B0604020202020204" pitchFamily="34" charset="0"/>
              <a:buChar char="•"/>
            </a:pPr>
            <a:endParaRPr lang="en-US" sz="2400" spc="133" dirty="0"/>
          </a:p>
        </p:txBody>
      </p:sp>
    </p:spTree>
    <p:extLst>
      <p:ext uri="{BB962C8B-B14F-4D97-AF65-F5344CB8AC3E}">
        <p14:creationId xmlns:p14="http://schemas.microsoft.com/office/powerpoint/2010/main" val="282378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61CA-5960-DD34-073C-D266F85B37CC}"/>
              </a:ext>
            </a:extLst>
          </p:cNvPr>
          <p:cNvSpPr>
            <a:spLocks noGrp="1"/>
          </p:cNvSpPr>
          <p:nvPr>
            <p:ph type="title"/>
          </p:nvPr>
        </p:nvSpPr>
        <p:spPr>
          <a:xfrm>
            <a:off x="838200" y="365125"/>
            <a:ext cx="10515600" cy="1325563"/>
          </a:xfrm>
        </p:spPr>
        <p:txBody>
          <a:bodyPr>
            <a:normAutofit/>
          </a:bodyPr>
          <a:lstStyle/>
          <a:p>
            <a:r>
              <a:rPr lang="en-US" sz="4800" b="1" dirty="0">
                <a:latin typeface="Century Schoolbook" panose="02040604050505020304" pitchFamily="18" charset="0"/>
              </a:rPr>
              <a:t>Today’s Topics</a:t>
            </a:r>
          </a:p>
        </p:txBody>
      </p:sp>
      <p:sp>
        <p:nvSpPr>
          <p:cNvPr id="3" name="Content Placeholder 2">
            <a:extLst>
              <a:ext uri="{FF2B5EF4-FFF2-40B4-BE49-F238E27FC236}">
                <a16:creationId xmlns:a16="http://schemas.microsoft.com/office/drawing/2014/main" id="{EB8EB215-ACF8-A037-09A9-61E569DF6DD8}"/>
              </a:ext>
            </a:extLst>
          </p:cNvPr>
          <p:cNvSpPr>
            <a:spLocks noGrp="1"/>
          </p:cNvSpPr>
          <p:nvPr>
            <p:ph idx="1"/>
          </p:nvPr>
        </p:nvSpPr>
        <p:spPr>
          <a:xfrm>
            <a:off x="838200" y="1690688"/>
            <a:ext cx="10515600" cy="4351338"/>
          </a:xfrm>
        </p:spPr>
        <p:txBody>
          <a:bodyPr>
            <a:normAutofit fontScale="85000" lnSpcReduction="20000"/>
          </a:bodyPr>
          <a:lstStyle/>
          <a:p>
            <a:pPr>
              <a:spcBef>
                <a:spcPts val="1200"/>
              </a:spcBef>
            </a:pPr>
            <a:r>
              <a:rPr lang="en-US" sz="4000" dirty="0">
                <a:latin typeface="Century Schoolbook" panose="02040604050505020304" pitchFamily="18" charset="0"/>
              </a:rPr>
              <a:t>Is there a mental health crisis in the practice of law?</a:t>
            </a:r>
          </a:p>
          <a:p>
            <a:pPr>
              <a:spcBef>
                <a:spcPts val="1200"/>
              </a:spcBef>
            </a:pPr>
            <a:r>
              <a:rPr lang="en-US" sz="4000" dirty="0">
                <a:latin typeface="Century Schoolbook" panose="02040604050505020304" pitchFamily="18" charset="0"/>
              </a:rPr>
              <a:t>Obligations regarding</a:t>
            </a:r>
          </a:p>
          <a:p>
            <a:pPr lvl="1">
              <a:spcBef>
                <a:spcPts val="1200"/>
              </a:spcBef>
            </a:pPr>
            <a:r>
              <a:rPr lang="en-US" sz="3600" dirty="0">
                <a:latin typeface="Century Schoolbook" panose="02040604050505020304" pitchFamily="18" charset="0"/>
              </a:rPr>
              <a:t>Those we supervise</a:t>
            </a:r>
          </a:p>
          <a:p>
            <a:pPr lvl="1">
              <a:spcBef>
                <a:spcPts val="1200"/>
              </a:spcBef>
            </a:pPr>
            <a:r>
              <a:rPr lang="en-US" sz="3600" dirty="0">
                <a:latin typeface="Century Schoolbook" panose="02040604050505020304" pitchFamily="18" charset="0"/>
              </a:rPr>
              <a:t>Those we work with</a:t>
            </a:r>
          </a:p>
          <a:p>
            <a:pPr lvl="1">
              <a:spcBef>
                <a:spcPts val="1200"/>
              </a:spcBef>
            </a:pPr>
            <a:r>
              <a:rPr lang="en-US" sz="3600" dirty="0">
                <a:latin typeface="Century Schoolbook" panose="02040604050505020304" pitchFamily="18" charset="0"/>
              </a:rPr>
              <a:t>Those we work for</a:t>
            </a:r>
          </a:p>
          <a:p>
            <a:pPr lvl="1">
              <a:spcBef>
                <a:spcPts val="1200"/>
              </a:spcBef>
            </a:pPr>
            <a:r>
              <a:rPr lang="en-US" sz="3600" dirty="0">
                <a:latin typeface="Century Schoolbook" panose="02040604050505020304" pitchFamily="18" charset="0"/>
              </a:rPr>
              <a:t>Those we work against</a:t>
            </a:r>
          </a:p>
          <a:p>
            <a:pPr>
              <a:spcBef>
                <a:spcPts val="1200"/>
              </a:spcBef>
            </a:pPr>
            <a:r>
              <a:rPr lang="en-US" sz="4000" dirty="0">
                <a:latin typeface="Century Schoolbook" panose="02040604050505020304" pitchFamily="18" charset="0"/>
              </a:rPr>
              <a:t>The view from the bench</a:t>
            </a:r>
            <a:endParaRPr lang="en-US" sz="4000" dirty="0">
              <a:solidFill>
                <a:schemeClr val="tx1"/>
              </a:solidFill>
              <a:latin typeface="Century Schoolbook" panose="02040604050505020304" pitchFamily="18" charset="0"/>
            </a:endParaRPr>
          </a:p>
          <a:p>
            <a:pPr>
              <a:spcBef>
                <a:spcPts val="1200"/>
              </a:spcBef>
            </a:pPr>
            <a:r>
              <a:rPr lang="en-US" sz="4000" dirty="0">
                <a:solidFill>
                  <a:schemeClr val="tx1"/>
                </a:solidFill>
                <a:latin typeface="Century Schoolbook" panose="02040604050505020304" pitchFamily="18" charset="0"/>
              </a:rPr>
              <a:t>What we can do for ourselves and others</a:t>
            </a:r>
          </a:p>
        </p:txBody>
      </p:sp>
      <p:sp>
        <p:nvSpPr>
          <p:cNvPr id="4" name="Rectangle 3">
            <a:extLst>
              <a:ext uri="{FF2B5EF4-FFF2-40B4-BE49-F238E27FC236}">
                <a16:creationId xmlns:a16="http://schemas.microsoft.com/office/drawing/2014/main" id="{8304C9F9-9906-0ACF-BC5D-1C6AECD66A6C}"/>
              </a:ext>
            </a:extLst>
          </p:cNvPr>
          <p:cNvSpPr/>
          <p:nvPr/>
        </p:nvSpPr>
        <p:spPr>
          <a:xfrm>
            <a:off x="0" y="0"/>
            <a:ext cx="12192000" cy="6858000"/>
          </a:xfrm>
          <a:prstGeom prst="rect">
            <a:avLst/>
          </a:prstGeom>
          <a:noFill/>
          <a:ln w="1270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C3D88845-5524-7D82-9250-AC3D5E144373}"/>
              </a:ext>
            </a:extLst>
          </p:cNvPr>
          <p:cNvSpPr>
            <a:spLocks noGrp="1"/>
          </p:cNvSpPr>
          <p:nvPr>
            <p:ph type="ftr" sz="quarter" idx="3"/>
          </p:nvPr>
        </p:nvSpPr>
        <p:spPr>
          <a:xfrm>
            <a:off x="2054678" y="6204231"/>
            <a:ext cx="7641772" cy="48577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solidFill>
                  <a:srgbClr val="121212"/>
                </a:solidFill>
                <a:latin typeface="Century Schoolbook" panose="02040604050505020304" pitchFamily="18" charset="0"/>
              </a:rPr>
              <a:t>Mental Health and The Practice of Law: Professional Health and Professional Ethics</a:t>
            </a:r>
          </a:p>
          <a:p>
            <a:r>
              <a:rPr lang="en-US" dirty="0">
                <a:solidFill>
                  <a:srgbClr val="121212"/>
                </a:solidFill>
                <a:latin typeface="Century Schoolbook" panose="02040604050505020304" pitchFamily="18" charset="0"/>
              </a:rPr>
              <a:t>February 21, 2024 – Page </a:t>
            </a:r>
            <a:fld id="{1F6BDE1A-BC5F-4454-883A-287FD2FADBBC}" type="slidenum">
              <a:rPr lang="en-US" smtClean="0">
                <a:solidFill>
                  <a:srgbClr val="121212"/>
                </a:solidFill>
                <a:latin typeface="Century Schoolbook" panose="02040604050505020304" pitchFamily="18" charset="0"/>
              </a:rPr>
              <a:t>2</a:t>
            </a:fld>
            <a:endParaRPr lang="en-US" dirty="0">
              <a:solidFill>
                <a:srgbClr val="121212"/>
              </a:solidFill>
              <a:latin typeface="Century Schoolbook" panose="02040604050505020304" pitchFamily="18" charset="0"/>
            </a:endParaRPr>
          </a:p>
          <a:p>
            <a:r>
              <a:rPr lang="en-US" dirty="0">
                <a:solidFill>
                  <a:srgbClr val="121212"/>
                </a:solidFill>
                <a:latin typeface="Century Schoolbook" panose="02040604050505020304" pitchFamily="18" charset="0"/>
              </a:rPr>
              <a:t>© 2024 Lang Legal</a:t>
            </a:r>
          </a:p>
        </p:txBody>
      </p:sp>
    </p:spTree>
    <p:extLst>
      <p:ext uri="{BB962C8B-B14F-4D97-AF65-F5344CB8AC3E}">
        <p14:creationId xmlns:p14="http://schemas.microsoft.com/office/powerpoint/2010/main" val="10630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883A51-17A5-4CF2-B080-CA261740CE14}"/>
              </a:ext>
            </a:extLst>
          </p:cNvPr>
          <p:cNvSpPr>
            <a:spLocks noGrp="1"/>
          </p:cNvSpPr>
          <p:nvPr>
            <p:ph type="body" sz="quarter" idx="15"/>
          </p:nvPr>
        </p:nvSpPr>
        <p:spPr/>
        <p:txBody>
          <a:bodyPr>
            <a:normAutofit fontScale="92500" lnSpcReduction="20000"/>
          </a:bodyPr>
          <a:lstStyle/>
          <a:p>
            <a:r>
              <a:rPr lang="en-US" dirty="0">
                <a:solidFill>
                  <a:schemeClr val="bg1"/>
                </a:solidFill>
                <a:latin typeface="Century Schoolbook" panose="02040604050505020304" pitchFamily="18" charset="0"/>
              </a:rPr>
              <a:t>Formal Opinion 03-431, August 8, 2003</a:t>
            </a:r>
          </a:p>
        </p:txBody>
      </p:sp>
      <p:sp>
        <p:nvSpPr>
          <p:cNvPr id="3" name="Text Placeholder 2">
            <a:extLst>
              <a:ext uri="{FF2B5EF4-FFF2-40B4-BE49-F238E27FC236}">
                <a16:creationId xmlns:a16="http://schemas.microsoft.com/office/drawing/2014/main" id="{FF7EB479-CC95-49FF-BA07-0FDE2F950927}"/>
              </a:ext>
            </a:extLst>
          </p:cNvPr>
          <p:cNvSpPr>
            <a:spLocks noGrp="1"/>
          </p:cNvSpPr>
          <p:nvPr>
            <p:ph type="body" sz="quarter" idx="14"/>
          </p:nvPr>
        </p:nvSpPr>
        <p:spPr/>
        <p:txBody>
          <a:bodyPr>
            <a:normAutofit fontScale="25000" lnSpcReduction="20000"/>
          </a:bodyPr>
          <a:lstStyle/>
          <a:p>
            <a:endParaRPr lang="en-US"/>
          </a:p>
        </p:txBody>
      </p:sp>
      <p:sp>
        <p:nvSpPr>
          <p:cNvPr id="5" name="TextBox 4">
            <a:extLst>
              <a:ext uri="{FF2B5EF4-FFF2-40B4-BE49-F238E27FC236}">
                <a16:creationId xmlns:a16="http://schemas.microsoft.com/office/drawing/2014/main" id="{3A82A332-A975-4988-A85E-FA3B62B89ABF}"/>
              </a:ext>
            </a:extLst>
          </p:cNvPr>
          <p:cNvSpPr txBox="1"/>
          <p:nvPr/>
        </p:nvSpPr>
        <p:spPr>
          <a:xfrm>
            <a:off x="619125" y="2717800"/>
            <a:ext cx="10972800" cy="2235200"/>
          </a:xfrm>
          <a:prstGeom prst="rect">
            <a:avLst/>
          </a:prstGeom>
        </p:spPr>
        <p:txBody>
          <a:bodyPr wrap="square" lIns="0" tIns="0" rIns="0" bIns="0" rtlCol="0">
            <a:noAutofit/>
          </a:bodyPr>
          <a:lstStyle/>
          <a:p>
            <a:pPr algn="ctr">
              <a:lnSpc>
                <a:spcPts val="4533"/>
              </a:lnSpc>
            </a:pPr>
            <a:r>
              <a:rPr lang="en-US" sz="5333" spc="133" dirty="0">
                <a:solidFill>
                  <a:schemeClr val="bg1"/>
                </a:solidFill>
                <a:latin typeface="Century Schoolbook" panose="02040604050505020304" pitchFamily="18" charset="0"/>
              </a:rPr>
              <a:t>DUTY TO REPORT RULE VIOLATIONS</a:t>
            </a:r>
          </a:p>
          <a:p>
            <a:pPr algn="ctr">
              <a:lnSpc>
                <a:spcPts val="4533"/>
              </a:lnSpc>
            </a:pPr>
            <a:r>
              <a:rPr lang="en-US" sz="5333" spc="133" dirty="0">
                <a:solidFill>
                  <a:schemeClr val="bg1"/>
                </a:solidFill>
                <a:latin typeface="Century Schoolbook" panose="02040604050505020304" pitchFamily="18" charset="0"/>
              </a:rPr>
              <a:t>BY ANOTHER WHO MAY</a:t>
            </a:r>
          </a:p>
          <a:p>
            <a:pPr algn="ctr">
              <a:lnSpc>
                <a:spcPts val="4533"/>
              </a:lnSpc>
            </a:pPr>
            <a:r>
              <a:rPr lang="en-US" sz="5333" spc="133" dirty="0">
                <a:solidFill>
                  <a:schemeClr val="bg1"/>
                </a:solidFill>
                <a:latin typeface="Century Schoolbook" panose="02040604050505020304" pitchFamily="18" charset="0"/>
              </a:rPr>
              <a:t>SUFFER FROM DISABILITY </a:t>
            </a:r>
          </a:p>
          <a:p>
            <a:pPr algn="ctr">
              <a:lnSpc>
                <a:spcPts val="4533"/>
              </a:lnSpc>
            </a:pPr>
            <a:r>
              <a:rPr lang="en-US" sz="5333" spc="133" dirty="0">
                <a:solidFill>
                  <a:schemeClr val="bg1"/>
                </a:solidFill>
                <a:latin typeface="Century Schoolbook" panose="02040604050505020304" pitchFamily="18" charset="0"/>
              </a:rPr>
              <a:t>OR IMPAIRMENT</a:t>
            </a:r>
          </a:p>
        </p:txBody>
      </p:sp>
      <p:sp>
        <p:nvSpPr>
          <p:cNvPr id="6" name="TextBox 5">
            <a:extLst>
              <a:ext uri="{FF2B5EF4-FFF2-40B4-BE49-F238E27FC236}">
                <a16:creationId xmlns:a16="http://schemas.microsoft.com/office/drawing/2014/main" id="{014CA94F-D835-4B37-B3C8-7B15DDA87097}"/>
              </a:ext>
            </a:extLst>
          </p:cNvPr>
          <p:cNvSpPr txBox="1"/>
          <p:nvPr/>
        </p:nvSpPr>
        <p:spPr>
          <a:xfrm>
            <a:off x="9448800" y="6507065"/>
            <a:ext cx="2540000" cy="304800"/>
          </a:xfrm>
          <a:prstGeom prst="rect">
            <a:avLst/>
          </a:prstGeom>
        </p:spPr>
        <p:txBody>
          <a:bodyPr wrap="square" lIns="0" tIns="0" rIns="0" bIns="0" rtlCol="0">
            <a:noAutofit/>
          </a:bodyPr>
          <a:lstStyle/>
          <a:p>
            <a:r>
              <a:rPr lang="en-US" sz="1067" dirty="0">
                <a:solidFill>
                  <a:schemeClr val="accent5"/>
                </a:solidFill>
              </a:rPr>
              <a:t>© 2020, Eric C. Lang – elang@langlegal.com</a:t>
            </a:r>
          </a:p>
        </p:txBody>
      </p:sp>
    </p:spTree>
    <p:extLst>
      <p:ext uri="{BB962C8B-B14F-4D97-AF65-F5344CB8AC3E}">
        <p14:creationId xmlns:p14="http://schemas.microsoft.com/office/powerpoint/2010/main" val="3034728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883A51-17A5-4CF2-B080-CA261740CE14}"/>
              </a:ext>
            </a:extLst>
          </p:cNvPr>
          <p:cNvSpPr>
            <a:spLocks noGrp="1"/>
          </p:cNvSpPr>
          <p:nvPr>
            <p:ph type="body" sz="quarter" idx="15"/>
          </p:nvPr>
        </p:nvSpPr>
        <p:spPr/>
        <p:txBody>
          <a:bodyPr>
            <a:noAutofit/>
          </a:bodyPr>
          <a:lstStyle/>
          <a:p>
            <a:r>
              <a:rPr lang="en-US" sz="2667" spc="133" dirty="0">
                <a:solidFill>
                  <a:schemeClr val="bg1"/>
                </a:solidFill>
                <a:latin typeface="Century Schoolbook" panose="02040604050505020304" pitchFamily="18" charset="0"/>
              </a:rPr>
              <a:t>Formal Opinion 03-431, August 8, 2003</a:t>
            </a:r>
          </a:p>
        </p:txBody>
      </p:sp>
      <p:sp>
        <p:nvSpPr>
          <p:cNvPr id="3" name="Text Placeholder 2">
            <a:extLst>
              <a:ext uri="{FF2B5EF4-FFF2-40B4-BE49-F238E27FC236}">
                <a16:creationId xmlns:a16="http://schemas.microsoft.com/office/drawing/2014/main" id="{FF7EB479-CC95-49FF-BA07-0FDE2F950927}"/>
              </a:ext>
            </a:extLst>
          </p:cNvPr>
          <p:cNvSpPr>
            <a:spLocks noGrp="1"/>
          </p:cNvSpPr>
          <p:nvPr>
            <p:ph type="body" sz="quarter" idx="14"/>
          </p:nvPr>
        </p:nvSpPr>
        <p:spPr/>
        <p:txBody>
          <a:bodyPr>
            <a:normAutofit fontScale="25000" lnSpcReduction="20000"/>
          </a:bodyPr>
          <a:lstStyle/>
          <a:p>
            <a:endParaRPr lang="en-US"/>
          </a:p>
        </p:txBody>
      </p:sp>
      <p:sp>
        <p:nvSpPr>
          <p:cNvPr id="5" name="TextBox 4">
            <a:extLst>
              <a:ext uri="{FF2B5EF4-FFF2-40B4-BE49-F238E27FC236}">
                <a16:creationId xmlns:a16="http://schemas.microsoft.com/office/drawing/2014/main" id="{3A82A332-A975-4988-A85E-FA3B62B89ABF}"/>
              </a:ext>
            </a:extLst>
          </p:cNvPr>
          <p:cNvSpPr txBox="1"/>
          <p:nvPr/>
        </p:nvSpPr>
        <p:spPr>
          <a:xfrm>
            <a:off x="619125" y="1633728"/>
            <a:ext cx="10972800" cy="4919472"/>
          </a:xfrm>
          <a:prstGeom prst="rect">
            <a:avLst/>
          </a:prstGeom>
        </p:spPr>
        <p:txBody>
          <a:bodyPr wrap="square" lIns="0" tIns="0" rIns="0" bIns="0" rtlCol="0">
            <a:noAutofit/>
          </a:bodyPr>
          <a:lstStyle/>
          <a:p>
            <a:pPr marL="380990" indent="-380990">
              <a:lnSpc>
                <a:spcPts val="4533"/>
              </a:lnSpc>
              <a:buClr>
                <a:schemeClr val="tx1"/>
              </a:buClr>
              <a:buFont typeface="Arial" panose="020B0604020202020204" pitchFamily="34" charset="0"/>
              <a:buChar char="•"/>
            </a:pPr>
            <a:r>
              <a:rPr lang="en-US" sz="2667" spc="133" dirty="0">
                <a:solidFill>
                  <a:schemeClr val="bg1"/>
                </a:solidFill>
                <a:latin typeface="Century Schoolbook" panose="02040604050505020304" pitchFamily="18" charset="0"/>
              </a:rPr>
              <a:t>Belief that another lawyer’s mental condition impairs ability to represent clients.</a:t>
            </a:r>
          </a:p>
          <a:p>
            <a:pPr marL="380990" indent="-380990">
              <a:lnSpc>
                <a:spcPts val="4533"/>
              </a:lnSpc>
              <a:buClr>
                <a:schemeClr val="tx1"/>
              </a:buClr>
              <a:buFont typeface="Arial" panose="020B0604020202020204" pitchFamily="34" charset="0"/>
              <a:buChar char="•"/>
            </a:pPr>
            <a:r>
              <a:rPr lang="en-US" sz="2667" spc="133" dirty="0">
                <a:solidFill>
                  <a:schemeClr val="bg1"/>
                </a:solidFill>
                <a:latin typeface="Century Schoolbook" panose="02040604050505020304" pitchFamily="18" charset="0"/>
              </a:rPr>
              <a:t>Potential that other lawyer is or may be representing clients.</a:t>
            </a:r>
          </a:p>
          <a:p>
            <a:pPr marL="380990" indent="-380990">
              <a:lnSpc>
                <a:spcPts val="4533"/>
              </a:lnSpc>
              <a:buClr>
                <a:schemeClr val="tx1"/>
              </a:buClr>
              <a:buFont typeface="Arial" panose="020B0604020202020204" pitchFamily="34" charset="0"/>
              <a:buChar char="•"/>
            </a:pPr>
            <a:r>
              <a:rPr lang="en-US" sz="2667" spc="133" dirty="0">
                <a:solidFill>
                  <a:schemeClr val="bg1"/>
                </a:solidFill>
                <a:latin typeface="Century Schoolbook" panose="02040604050505020304" pitchFamily="18" charset="0"/>
              </a:rPr>
              <a:t>Belief that a violation raises questions of mental fitness.</a:t>
            </a:r>
          </a:p>
          <a:p>
            <a:pPr marL="380990" indent="-380990">
              <a:lnSpc>
                <a:spcPts val="4533"/>
              </a:lnSpc>
              <a:buClr>
                <a:schemeClr val="tx1"/>
              </a:buClr>
              <a:buFont typeface="Arial" panose="020B0604020202020204" pitchFamily="34" charset="0"/>
              <a:buChar char="•"/>
            </a:pPr>
            <a:r>
              <a:rPr lang="en-US" sz="2667" spc="133" dirty="0">
                <a:solidFill>
                  <a:schemeClr val="bg1"/>
                </a:solidFill>
                <a:latin typeface="Century Schoolbook" panose="02040604050505020304" pitchFamily="18" charset="0"/>
              </a:rPr>
              <a:t>Must report.</a:t>
            </a:r>
          </a:p>
          <a:p>
            <a:pPr marL="380990" indent="-380990">
              <a:lnSpc>
                <a:spcPts val="4533"/>
              </a:lnSpc>
              <a:buClr>
                <a:schemeClr val="tx1"/>
              </a:buClr>
              <a:buFont typeface="Arial" panose="020B0604020202020204" pitchFamily="34" charset="0"/>
              <a:buChar char="•"/>
            </a:pPr>
            <a:endParaRPr lang="en-US" sz="2400" spc="133" dirty="0"/>
          </a:p>
        </p:txBody>
      </p:sp>
      <p:sp>
        <p:nvSpPr>
          <p:cNvPr id="6" name="TextBox 5">
            <a:extLst>
              <a:ext uri="{FF2B5EF4-FFF2-40B4-BE49-F238E27FC236}">
                <a16:creationId xmlns:a16="http://schemas.microsoft.com/office/drawing/2014/main" id="{188CDCAD-FCF7-4F7F-BCC3-2BEF4E67C5CD}"/>
              </a:ext>
            </a:extLst>
          </p:cNvPr>
          <p:cNvSpPr txBox="1"/>
          <p:nvPr/>
        </p:nvSpPr>
        <p:spPr>
          <a:xfrm>
            <a:off x="9448800" y="6507065"/>
            <a:ext cx="2540000" cy="304800"/>
          </a:xfrm>
          <a:prstGeom prst="rect">
            <a:avLst/>
          </a:prstGeom>
        </p:spPr>
        <p:txBody>
          <a:bodyPr wrap="square" lIns="0" tIns="0" rIns="0" bIns="0" rtlCol="0">
            <a:noAutofit/>
          </a:bodyPr>
          <a:lstStyle/>
          <a:p>
            <a:r>
              <a:rPr lang="en-US" sz="1067" dirty="0">
                <a:solidFill>
                  <a:schemeClr val="accent5"/>
                </a:solidFill>
              </a:rPr>
              <a:t>© 2020, Eric C. Lang – elang@langlegal.com</a:t>
            </a:r>
          </a:p>
        </p:txBody>
      </p:sp>
    </p:spTree>
    <p:extLst>
      <p:ext uri="{BB962C8B-B14F-4D97-AF65-F5344CB8AC3E}">
        <p14:creationId xmlns:p14="http://schemas.microsoft.com/office/powerpoint/2010/main" val="53350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883A51-17A5-4CF2-B080-CA261740CE14}"/>
              </a:ext>
            </a:extLst>
          </p:cNvPr>
          <p:cNvSpPr>
            <a:spLocks noGrp="1"/>
          </p:cNvSpPr>
          <p:nvPr>
            <p:ph type="body" sz="quarter" idx="15"/>
          </p:nvPr>
        </p:nvSpPr>
        <p:spPr>
          <a:xfrm>
            <a:off x="325120" y="213360"/>
            <a:ext cx="10972800" cy="843280"/>
          </a:xfrm>
        </p:spPr>
        <p:txBody>
          <a:bodyPr>
            <a:noAutofit/>
          </a:bodyPr>
          <a:lstStyle/>
          <a:p>
            <a:r>
              <a:rPr lang="en-US" sz="3600" b="0" i="0" dirty="0">
                <a:solidFill>
                  <a:srgbClr val="000000"/>
                </a:solidFill>
                <a:effectLst/>
                <a:latin typeface="Century Schoolbook" panose="02040604050505020304" pitchFamily="18" charset="0"/>
              </a:rPr>
              <a:t>Rule 5.2: Responsibilities of a Subordinate Lawyer</a:t>
            </a:r>
          </a:p>
          <a:p>
            <a:endParaRPr lang="en-US" sz="2667" spc="133" dirty="0">
              <a:solidFill>
                <a:schemeClr val="bg1"/>
              </a:solidFill>
              <a:latin typeface="Century Schoolbook" panose="02040604050505020304" pitchFamily="18" charset="0"/>
            </a:endParaRPr>
          </a:p>
        </p:txBody>
      </p:sp>
      <p:sp>
        <p:nvSpPr>
          <p:cNvPr id="5" name="TextBox 4">
            <a:extLst>
              <a:ext uri="{FF2B5EF4-FFF2-40B4-BE49-F238E27FC236}">
                <a16:creationId xmlns:a16="http://schemas.microsoft.com/office/drawing/2014/main" id="{3A82A332-A975-4988-A85E-FA3B62B89ABF}"/>
              </a:ext>
            </a:extLst>
          </p:cNvPr>
          <p:cNvSpPr txBox="1"/>
          <p:nvPr/>
        </p:nvSpPr>
        <p:spPr>
          <a:xfrm>
            <a:off x="619125" y="1633728"/>
            <a:ext cx="10972800" cy="4919472"/>
          </a:xfrm>
          <a:prstGeom prst="rect">
            <a:avLst/>
          </a:prstGeom>
        </p:spPr>
        <p:txBody>
          <a:bodyPr wrap="square" lIns="0" tIns="0" rIns="0" bIns="0" rtlCol="0">
            <a:noAutofit/>
          </a:bodyPr>
          <a:lstStyle/>
          <a:p>
            <a:pPr marL="380990" indent="-380990">
              <a:lnSpc>
                <a:spcPts val="4533"/>
              </a:lnSpc>
              <a:buClr>
                <a:schemeClr val="tx1"/>
              </a:buClr>
              <a:buFont typeface="Arial" panose="020B0604020202020204" pitchFamily="34" charset="0"/>
              <a:buChar char="•"/>
            </a:pPr>
            <a:endParaRPr lang="en-US" sz="2400" spc="133" dirty="0"/>
          </a:p>
        </p:txBody>
      </p:sp>
      <p:sp>
        <p:nvSpPr>
          <p:cNvPr id="6" name="TextBox 5">
            <a:extLst>
              <a:ext uri="{FF2B5EF4-FFF2-40B4-BE49-F238E27FC236}">
                <a16:creationId xmlns:a16="http://schemas.microsoft.com/office/drawing/2014/main" id="{188CDCAD-FCF7-4F7F-BCC3-2BEF4E67C5CD}"/>
              </a:ext>
            </a:extLst>
          </p:cNvPr>
          <p:cNvSpPr txBox="1"/>
          <p:nvPr/>
        </p:nvSpPr>
        <p:spPr>
          <a:xfrm>
            <a:off x="9448800" y="6507065"/>
            <a:ext cx="2540000" cy="304800"/>
          </a:xfrm>
          <a:prstGeom prst="rect">
            <a:avLst/>
          </a:prstGeom>
        </p:spPr>
        <p:txBody>
          <a:bodyPr wrap="square" lIns="0" tIns="0" rIns="0" bIns="0" rtlCol="0">
            <a:noAutofit/>
          </a:bodyPr>
          <a:lstStyle/>
          <a:p>
            <a:r>
              <a:rPr lang="en-US" sz="1067" dirty="0">
                <a:solidFill>
                  <a:schemeClr val="accent5"/>
                </a:solidFill>
              </a:rPr>
              <a:t>© 2020, Eric C. Lang – elang@langlegal.com</a:t>
            </a:r>
          </a:p>
        </p:txBody>
      </p:sp>
      <p:sp>
        <p:nvSpPr>
          <p:cNvPr id="7" name="TextBox 6">
            <a:extLst>
              <a:ext uri="{FF2B5EF4-FFF2-40B4-BE49-F238E27FC236}">
                <a16:creationId xmlns:a16="http://schemas.microsoft.com/office/drawing/2014/main" id="{158F3A48-E368-4402-B9C0-77E181F7F1AE}"/>
              </a:ext>
            </a:extLst>
          </p:cNvPr>
          <p:cNvSpPr txBox="1"/>
          <p:nvPr/>
        </p:nvSpPr>
        <p:spPr>
          <a:xfrm>
            <a:off x="406400" y="883920"/>
            <a:ext cx="10891520" cy="5078313"/>
          </a:xfrm>
          <a:prstGeom prst="rect">
            <a:avLst/>
          </a:prstGeom>
          <a:noFill/>
        </p:spPr>
        <p:txBody>
          <a:bodyPr wrap="square">
            <a:spAutoFit/>
          </a:bodyPr>
          <a:lstStyle/>
          <a:p>
            <a:pPr algn="l"/>
            <a:br>
              <a:rPr lang="en-US" b="0" i="0" dirty="0">
                <a:solidFill>
                  <a:srgbClr val="003453"/>
                </a:solidFill>
                <a:effectLst/>
                <a:latin typeface="Publico"/>
              </a:rPr>
            </a:br>
            <a:endParaRPr lang="en-US" b="0" i="0" dirty="0">
              <a:solidFill>
                <a:srgbClr val="003453"/>
              </a:solidFill>
              <a:effectLst/>
              <a:latin typeface="Publico"/>
            </a:endParaRPr>
          </a:p>
          <a:p>
            <a:pPr marL="742950" indent="-742950" algn="just">
              <a:buAutoNum type="alphaLcParenBoth"/>
            </a:pPr>
            <a:r>
              <a:rPr lang="en-US" sz="3200" b="0" i="0" dirty="0">
                <a:solidFill>
                  <a:srgbClr val="000000"/>
                </a:solidFill>
                <a:effectLst/>
                <a:latin typeface="Century Schoolbook" panose="02040604050505020304" pitchFamily="18" charset="0"/>
              </a:rPr>
              <a:t>A lawyer is bound by the Rules of Professional Conduct notwithstanding that the lawyer acted at the direction of another person.</a:t>
            </a:r>
          </a:p>
          <a:p>
            <a:pPr marL="742950" indent="-742950" algn="just">
              <a:buAutoNum type="alphaLcParenBoth"/>
            </a:pPr>
            <a:endParaRPr lang="en-US" sz="3200" b="0" i="0" dirty="0">
              <a:solidFill>
                <a:srgbClr val="000000"/>
              </a:solidFill>
              <a:effectLst/>
              <a:latin typeface="Century Schoolbook" panose="02040604050505020304" pitchFamily="18" charset="0"/>
            </a:endParaRPr>
          </a:p>
          <a:p>
            <a:pPr marL="742950" indent="-742950" algn="just">
              <a:buAutoNum type="alphaLcParenBoth"/>
            </a:pPr>
            <a:r>
              <a:rPr lang="en-US" sz="3200" dirty="0">
                <a:solidFill>
                  <a:srgbClr val="000000"/>
                </a:solidFill>
                <a:latin typeface="Century Schoolbook" panose="02040604050505020304" pitchFamily="18" charset="0"/>
              </a:rPr>
              <a:t>A subordinate lawyer does not violate the Rules of Professional Conduct if that lawyer acts in accordance with a supervisory lawyer's reasonable resolution of an arguable question of professional duty.</a:t>
            </a:r>
          </a:p>
        </p:txBody>
      </p:sp>
    </p:spTree>
    <p:extLst>
      <p:ext uri="{BB962C8B-B14F-4D97-AF65-F5344CB8AC3E}">
        <p14:creationId xmlns:p14="http://schemas.microsoft.com/office/powerpoint/2010/main" val="20437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10972800" cy="1981200"/>
          </a:xfrm>
        </p:spPr>
        <p:txBody>
          <a:bodyPr>
            <a:normAutofit fontScale="90000"/>
          </a:bodyPr>
          <a:lstStyle/>
          <a:p>
            <a:r>
              <a:rPr lang="en-US" dirty="0">
                <a:solidFill>
                  <a:schemeClr val="tx1"/>
                </a:solidFill>
                <a:latin typeface="Century Schoolbook" panose="02040604050505020304" pitchFamily="18" charset="0"/>
              </a:rPr>
              <a:t>What Do You Do When You Know Opposing Counsel Is (Mentally) Impaired:</a:t>
            </a:r>
            <a:br>
              <a:rPr lang="en-US" dirty="0">
                <a:solidFill>
                  <a:schemeClr val="tx1"/>
                </a:solidFill>
                <a:latin typeface="Century Schoolbook" panose="02040604050505020304" pitchFamily="18" charset="0"/>
              </a:rPr>
            </a:br>
            <a:r>
              <a:rPr lang="en-US" i="1" dirty="0">
                <a:solidFill>
                  <a:schemeClr val="tx1"/>
                </a:solidFill>
                <a:latin typeface="Century Schoolbook" panose="02040604050505020304" pitchFamily="18" charset="0"/>
              </a:rPr>
              <a:t>Beyond the Obvious</a:t>
            </a:r>
            <a:endParaRPr lang="en-US" dirty="0">
              <a:solidFill>
                <a:schemeClr val="tx1"/>
              </a:solidFill>
              <a:latin typeface="Century Schoolbook" panose="02040604050505020304" pitchFamily="18" charset="0"/>
            </a:endParaRPr>
          </a:p>
        </p:txBody>
      </p:sp>
      <p:sp>
        <p:nvSpPr>
          <p:cNvPr id="3" name="Subtitle 2"/>
          <p:cNvSpPr>
            <a:spLocks noGrp="1"/>
          </p:cNvSpPr>
          <p:nvPr>
            <p:ph type="subTitle" idx="1"/>
          </p:nvPr>
        </p:nvSpPr>
        <p:spPr>
          <a:xfrm>
            <a:off x="1219200" y="4572000"/>
            <a:ext cx="9753600" cy="1524000"/>
          </a:xfrm>
        </p:spPr>
        <p:txBody>
          <a:bodyPr/>
          <a:lstStyle/>
          <a:p>
            <a:r>
              <a:rPr lang="en-US" dirty="0">
                <a:solidFill>
                  <a:schemeClr val="tx1"/>
                </a:solidFill>
                <a:latin typeface="Century Schoolbook" panose="02040604050505020304" pitchFamily="18" charset="0"/>
              </a:rPr>
              <a:t>Adapted From</a:t>
            </a:r>
          </a:p>
          <a:p>
            <a:r>
              <a:rPr lang="en-US" dirty="0">
                <a:solidFill>
                  <a:schemeClr val="tx1"/>
                </a:solidFill>
                <a:latin typeface="Century Schoolbook" panose="02040604050505020304" pitchFamily="18" charset="0"/>
              </a:rPr>
              <a:t>North Carolina State Bar 2003 Formal Ethics Opinion 2</a:t>
            </a:r>
          </a:p>
        </p:txBody>
      </p:sp>
    </p:spTree>
    <p:extLst>
      <p:ext uri="{BB962C8B-B14F-4D97-AF65-F5344CB8AC3E}">
        <p14:creationId xmlns:p14="http://schemas.microsoft.com/office/powerpoint/2010/main" val="1777827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2BD1C0-BD5B-44A9-937F-F25FAA04A370}"/>
              </a:ext>
            </a:extLst>
          </p:cNvPr>
          <p:cNvSpPr>
            <a:spLocks noGrp="1"/>
          </p:cNvSpPr>
          <p:nvPr>
            <p:ph type="title"/>
          </p:nvPr>
        </p:nvSpPr>
        <p:spPr>
          <a:xfrm>
            <a:off x="510759" y="685801"/>
            <a:ext cx="11170483" cy="5821264"/>
          </a:xfrm>
        </p:spPr>
        <p:txBody>
          <a:bodyPr>
            <a:noAutofit/>
          </a:bodyPr>
          <a:lstStyle/>
          <a:p>
            <a:pPr algn="just"/>
            <a:r>
              <a:rPr lang="en-US" sz="4400" dirty="0">
                <a:latin typeface="Century Schoolbook" panose="02040604050505020304" pitchFamily="18" charset="0"/>
              </a:rPr>
              <a:t>It is “known” that opposing client has psychiatric issues but is still practicing. You know how to push your opponent’s buttons to your client’s advantage. Your client knows this and asks you to pursue a strategy that will get your client one million more dollars in negotiations.</a:t>
            </a:r>
          </a:p>
        </p:txBody>
      </p:sp>
      <p:sp>
        <p:nvSpPr>
          <p:cNvPr id="4" name="TextBox 3">
            <a:extLst>
              <a:ext uri="{FF2B5EF4-FFF2-40B4-BE49-F238E27FC236}">
                <a16:creationId xmlns:a16="http://schemas.microsoft.com/office/drawing/2014/main" id="{41F759DA-0B86-41F9-98F6-A8DAB186D222}"/>
              </a:ext>
            </a:extLst>
          </p:cNvPr>
          <p:cNvSpPr txBox="1"/>
          <p:nvPr/>
        </p:nvSpPr>
        <p:spPr>
          <a:xfrm>
            <a:off x="9448800" y="6507065"/>
            <a:ext cx="2540000" cy="304800"/>
          </a:xfrm>
          <a:prstGeom prst="rect">
            <a:avLst/>
          </a:prstGeom>
        </p:spPr>
        <p:txBody>
          <a:bodyPr wrap="square" lIns="0" tIns="0" rIns="0" bIns="0" rtlCol="0">
            <a:noAutofit/>
          </a:bodyPr>
          <a:lstStyle/>
          <a:p>
            <a:r>
              <a:rPr lang="en-US" sz="1067" dirty="0">
                <a:solidFill>
                  <a:schemeClr val="accent5"/>
                </a:solidFill>
              </a:rPr>
              <a:t>© 2020, Eric C. Lang – elang@langlegal.com</a:t>
            </a:r>
          </a:p>
        </p:txBody>
      </p:sp>
    </p:spTree>
    <p:extLst>
      <p:ext uri="{BB962C8B-B14F-4D97-AF65-F5344CB8AC3E}">
        <p14:creationId xmlns:p14="http://schemas.microsoft.com/office/powerpoint/2010/main" val="1259555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20C0A9-6584-48C4-B318-037774DAFF89}"/>
              </a:ext>
            </a:extLst>
          </p:cNvPr>
          <p:cNvSpPr txBox="1"/>
          <p:nvPr/>
        </p:nvSpPr>
        <p:spPr>
          <a:xfrm>
            <a:off x="597159" y="3041780"/>
            <a:ext cx="11170483" cy="2554354"/>
          </a:xfrm>
          <a:prstGeom prst="rect">
            <a:avLst/>
          </a:prstGeom>
          <a:noFill/>
        </p:spPr>
        <p:txBody>
          <a:bodyPr wrap="square" rtlCol="0">
            <a:spAutoFit/>
          </a:bodyPr>
          <a:lstStyle/>
          <a:p>
            <a:r>
              <a:rPr lang="en-US" sz="5333" dirty="0">
                <a:latin typeface="Century Schoolbook" panose="02040604050505020304" pitchFamily="18" charset="0"/>
                <a:ea typeface="Segoe UI" pitchFamily="34" charset="0"/>
                <a:cs typeface="Calibri" pitchFamily="34" charset="0"/>
              </a:rPr>
              <a:t>Are you going to do what your client asks (implores, demands, orders) you to do.</a:t>
            </a:r>
          </a:p>
        </p:txBody>
      </p:sp>
      <p:sp>
        <p:nvSpPr>
          <p:cNvPr id="8" name="TextBox 7">
            <a:extLst>
              <a:ext uri="{FF2B5EF4-FFF2-40B4-BE49-F238E27FC236}">
                <a16:creationId xmlns:a16="http://schemas.microsoft.com/office/drawing/2014/main" id="{57D0B324-E5E5-4609-A5D4-21809BAF6F27}"/>
              </a:ext>
            </a:extLst>
          </p:cNvPr>
          <p:cNvSpPr txBox="1"/>
          <p:nvPr/>
        </p:nvSpPr>
        <p:spPr>
          <a:xfrm>
            <a:off x="9448800" y="6507065"/>
            <a:ext cx="2540000" cy="304800"/>
          </a:xfrm>
          <a:prstGeom prst="rect">
            <a:avLst/>
          </a:prstGeom>
        </p:spPr>
        <p:txBody>
          <a:bodyPr wrap="square" lIns="0" tIns="0" rIns="0" bIns="0" rtlCol="0">
            <a:noAutofit/>
          </a:bodyPr>
          <a:lstStyle/>
          <a:p>
            <a:r>
              <a:rPr lang="en-US" sz="1067" dirty="0">
                <a:solidFill>
                  <a:schemeClr val="accent5"/>
                </a:solidFill>
              </a:rPr>
              <a:t>© 2020, Eric C. Lang – elang@langlegal.com</a:t>
            </a:r>
          </a:p>
        </p:txBody>
      </p:sp>
    </p:spTree>
    <p:extLst>
      <p:ext uri="{BB962C8B-B14F-4D97-AF65-F5344CB8AC3E}">
        <p14:creationId xmlns:p14="http://schemas.microsoft.com/office/powerpoint/2010/main" val="9153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20C0A9-6584-48C4-B318-037774DAFF89}"/>
              </a:ext>
            </a:extLst>
          </p:cNvPr>
          <p:cNvSpPr txBox="1"/>
          <p:nvPr/>
        </p:nvSpPr>
        <p:spPr>
          <a:xfrm>
            <a:off x="597159" y="3041780"/>
            <a:ext cx="11170483" cy="2554354"/>
          </a:xfrm>
          <a:prstGeom prst="rect">
            <a:avLst/>
          </a:prstGeom>
          <a:noFill/>
        </p:spPr>
        <p:txBody>
          <a:bodyPr wrap="square" rtlCol="0">
            <a:spAutoFit/>
          </a:bodyPr>
          <a:lstStyle/>
          <a:p>
            <a:r>
              <a:rPr lang="en-US" sz="5333" dirty="0">
                <a:latin typeface="Century Schoolbook" panose="02040604050505020304" pitchFamily="18" charset="0"/>
                <a:ea typeface="Segoe UI" pitchFamily="34" charset="0"/>
                <a:cs typeface="Calibri" pitchFamily="34" charset="0"/>
              </a:rPr>
              <a:t>Your partner says:  33% of that million goes the firm, do it or write me a check for $333,333.</a:t>
            </a:r>
          </a:p>
        </p:txBody>
      </p:sp>
      <p:sp>
        <p:nvSpPr>
          <p:cNvPr id="3" name="TextBox 2">
            <a:extLst>
              <a:ext uri="{FF2B5EF4-FFF2-40B4-BE49-F238E27FC236}">
                <a16:creationId xmlns:a16="http://schemas.microsoft.com/office/drawing/2014/main" id="{E45FB2D3-E92A-4E1B-B39B-0EC086FBA354}"/>
              </a:ext>
            </a:extLst>
          </p:cNvPr>
          <p:cNvSpPr txBox="1"/>
          <p:nvPr/>
        </p:nvSpPr>
        <p:spPr>
          <a:xfrm>
            <a:off x="9448800" y="6507065"/>
            <a:ext cx="2540000" cy="304800"/>
          </a:xfrm>
          <a:prstGeom prst="rect">
            <a:avLst/>
          </a:prstGeom>
        </p:spPr>
        <p:txBody>
          <a:bodyPr wrap="square" lIns="0" tIns="0" rIns="0" bIns="0" rtlCol="0">
            <a:noAutofit/>
          </a:bodyPr>
          <a:lstStyle/>
          <a:p>
            <a:r>
              <a:rPr lang="en-US" sz="1067" dirty="0">
                <a:solidFill>
                  <a:schemeClr val="accent5"/>
                </a:solidFill>
              </a:rPr>
              <a:t>© 2020, Eric C. Lang – elang@langlegal.com</a:t>
            </a:r>
          </a:p>
        </p:txBody>
      </p:sp>
    </p:spTree>
    <p:extLst>
      <p:ext uri="{BB962C8B-B14F-4D97-AF65-F5344CB8AC3E}">
        <p14:creationId xmlns:p14="http://schemas.microsoft.com/office/powerpoint/2010/main" val="92048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20C0A9-6584-48C4-B318-037774DAFF89}"/>
              </a:ext>
            </a:extLst>
          </p:cNvPr>
          <p:cNvSpPr txBox="1"/>
          <p:nvPr/>
        </p:nvSpPr>
        <p:spPr>
          <a:xfrm>
            <a:off x="510759" y="1803400"/>
            <a:ext cx="11170483" cy="5016373"/>
          </a:xfrm>
          <a:prstGeom prst="rect">
            <a:avLst/>
          </a:prstGeom>
          <a:noFill/>
        </p:spPr>
        <p:txBody>
          <a:bodyPr wrap="square" rtlCol="0">
            <a:spAutoFit/>
          </a:bodyPr>
          <a:lstStyle/>
          <a:p>
            <a:r>
              <a:rPr lang="en-US" sz="5333" dirty="0">
                <a:latin typeface="Century Schoolbook" panose="02040604050505020304" pitchFamily="18" charset="0"/>
                <a:ea typeface="Segoe UI" pitchFamily="34" charset="0"/>
                <a:cs typeface="Calibri" pitchFamily="34" charset="0"/>
              </a:rPr>
              <a:t>You hear that the client is “shopping” the case around town, and you know that someone will take the case. Does this change your thinking, if you wouldn’t do it to begin with.</a:t>
            </a:r>
          </a:p>
        </p:txBody>
      </p:sp>
      <p:sp>
        <p:nvSpPr>
          <p:cNvPr id="3" name="TextBox 2">
            <a:extLst>
              <a:ext uri="{FF2B5EF4-FFF2-40B4-BE49-F238E27FC236}">
                <a16:creationId xmlns:a16="http://schemas.microsoft.com/office/drawing/2014/main" id="{54552D9B-F1AA-449D-8B39-CD7D97B210F0}"/>
              </a:ext>
            </a:extLst>
          </p:cNvPr>
          <p:cNvSpPr txBox="1"/>
          <p:nvPr/>
        </p:nvSpPr>
        <p:spPr>
          <a:xfrm>
            <a:off x="9448800" y="6507065"/>
            <a:ext cx="2540000" cy="304800"/>
          </a:xfrm>
          <a:prstGeom prst="rect">
            <a:avLst/>
          </a:prstGeom>
        </p:spPr>
        <p:txBody>
          <a:bodyPr wrap="square" lIns="0" tIns="0" rIns="0" bIns="0" rtlCol="0">
            <a:noAutofit/>
          </a:bodyPr>
          <a:lstStyle/>
          <a:p>
            <a:r>
              <a:rPr lang="en-US" sz="1067" dirty="0">
                <a:solidFill>
                  <a:schemeClr val="accent5"/>
                </a:solidFill>
              </a:rPr>
              <a:t>© 2020, Eric C. Lang – elang@langlegal.com</a:t>
            </a:r>
          </a:p>
        </p:txBody>
      </p:sp>
    </p:spTree>
    <p:extLst>
      <p:ext uri="{BB962C8B-B14F-4D97-AF65-F5344CB8AC3E}">
        <p14:creationId xmlns:p14="http://schemas.microsoft.com/office/powerpoint/2010/main" val="201638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20C0A9-6584-48C4-B318-037774DAFF89}"/>
              </a:ext>
            </a:extLst>
          </p:cNvPr>
          <p:cNvSpPr txBox="1"/>
          <p:nvPr/>
        </p:nvSpPr>
        <p:spPr>
          <a:xfrm>
            <a:off x="597159" y="3041780"/>
            <a:ext cx="11170483" cy="3375026"/>
          </a:xfrm>
          <a:prstGeom prst="rect">
            <a:avLst/>
          </a:prstGeom>
          <a:noFill/>
        </p:spPr>
        <p:txBody>
          <a:bodyPr wrap="square" rtlCol="0">
            <a:spAutoFit/>
          </a:bodyPr>
          <a:lstStyle/>
          <a:p>
            <a:r>
              <a:rPr lang="en-US" sz="5333" dirty="0">
                <a:latin typeface="Century Schoolbook" panose="02040604050505020304" pitchFamily="18" charset="0"/>
                <a:ea typeface="Segoe UI" pitchFamily="34" charset="0"/>
                <a:cs typeface="Calibri" pitchFamily="34" charset="0"/>
              </a:rPr>
              <a:t>If you wouldn’t do it to begin with, do you generally refuse to “beat” lawyers when your skills are superior?</a:t>
            </a:r>
          </a:p>
        </p:txBody>
      </p:sp>
      <p:sp>
        <p:nvSpPr>
          <p:cNvPr id="3" name="TextBox 2">
            <a:extLst>
              <a:ext uri="{FF2B5EF4-FFF2-40B4-BE49-F238E27FC236}">
                <a16:creationId xmlns:a16="http://schemas.microsoft.com/office/drawing/2014/main" id="{7911EB0D-DDC4-415A-A50C-F39C6C8D5106}"/>
              </a:ext>
            </a:extLst>
          </p:cNvPr>
          <p:cNvSpPr txBox="1"/>
          <p:nvPr/>
        </p:nvSpPr>
        <p:spPr>
          <a:xfrm>
            <a:off x="9448800" y="6507065"/>
            <a:ext cx="2540000" cy="304800"/>
          </a:xfrm>
          <a:prstGeom prst="rect">
            <a:avLst/>
          </a:prstGeom>
        </p:spPr>
        <p:txBody>
          <a:bodyPr wrap="square" lIns="0" tIns="0" rIns="0" bIns="0" rtlCol="0">
            <a:noAutofit/>
          </a:bodyPr>
          <a:lstStyle/>
          <a:p>
            <a:r>
              <a:rPr lang="en-US" sz="1067" dirty="0">
                <a:solidFill>
                  <a:schemeClr val="accent5"/>
                </a:solidFill>
              </a:rPr>
              <a:t>© 2020, Eric C. Lang – elang@langlegal.com</a:t>
            </a:r>
          </a:p>
        </p:txBody>
      </p:sp>
    </p:spTree>
    <p:extLst>
      <p:ext uri="{BB962C8B-B14F-4D97-AF65-F5344CB8AC3E}">
        <p14:creationId xmlns:p14="http://schemas.microsoft.com/office/powerpoint/2010/main" val="13142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20C0A9-6584-48C4-B318-037774DAFF89}"/>
              </a:ext>
            </a:extLst>
          </p:cNvPr>
          <p:cNvSpPr txBox="1"/>
          <p:nvPr/>
        </p:nvSpPr>
        <p:spPr>
          <a:xfrm>
            <a:off x="812800" y="228340"/>
            <a:ext cx="11170483" cy="6247864"/>
          </a:xfrm>
          <a:prstGeom prst="rect">
            <a:avLst/>
          </a:prstGeom>
          <a:noFill/>
        </p:spPr>
        <p:txBody>
          <a:bodyPr wrap="square" rtlCol="0">
            <a:spAutoFit/>
          </a:bodyPr>
          <a:lstStyle/>
          <a:p>
            <a:pPr algn="ctr"/>
            <a:r>
              <a:rPr lang="en-US" sz="3200" dirty="0">
                <a:latin typeface="Century Schoolbook" panose="02040604050505020304" pitchFamily="18" charset="0"/>
              </a:rPr>
              <a:t>RULE 1.2: SCOPE OF REPRESENTATION AND ALLOCATION OF AUTHORITY  BETWEEN CLIENT AND LAWYER</a:t>
            </a:r>
          </a:p>
          <a:p>
            <a:endParaRPr lang="en-US" sz="3200" dirty="0">
              <a:latin typeface="Century Schoolbook" panose="02040604050505020304" pitchFamily="18" charset="0"/>
            </a:endParaRPr>
          </a:p>
          <a:p>
            <a:r>
              <a:rPr lang="en-US" sz="2800" dirty="0">
                <a:latin typeface="Century Schoolbook" panose="02040604050505020304" pitchFamily="18" charset="0"/>
              </a:rPr>
              <a:t>Rule 1.2(a)(2), a lawyer does not violate the duty to abide by the client's decisions relative to the objectives of the representation, "...by avoiding offensive tactics, or treating with courtesy and consideration all persons involved in the legal process.“</a:t>
            </a:r>
          </a:p>
          <a:p>
            <a:endParaRPr lang="en-US" sz="3200" dirty="0">
              <a:latin typeface="Century Schoolbook" panose="02040604050505020304" pitchFamily="18" charset="0"/>
            </a:endParaRPr>
          </a:p>
          <a:p>
            <a:r>
              <a:rPr lang="en-US" sz="3200" dirty="0">
                <a:latin typeface="Century Schoolbook" panose="02040604050505020304" pitchFamily="18" charset="0"/>
              </a:rPr>
              <a:t>Except this rule is not universal:</a:t>
            </a:r>
          </a:p>
          <a:p>
            <a:pPr marL="457200" indent="-457200">
              <a:buFont typeface="Arial" panose="020B0604020202020204" pitchFamily="34" charset="0"/>
              <a:buChar char="•"/>
            </a:pPr>
            <a:r>
              <a:rPr lang="en-US" sz="3200" dirty="0">
                <a:latin typeface="Century Schoolbook" panose="02040604050505020304" pitchFamily="18" charset="0"/>
              </a:rPr>
              <a:t>Not in ABA Model Rule 1.2</a:t>
            </a:r>
          </a:p>
          <a:p>
            <a:pPr marL="457200" indent="-457200">
              <a:buFont typeface="Arial" panose="020B0604020202020204" pitchFamily="34" charset="0"/>
              <a:buChar char="•"/>
            </a:pPr>
            <a:r>
              <a:rPr lang="en-US" sz="3200" dirty="0">
                <a:latin typeface="Century Schoolbook" panose="02040604050505020304" pitchFamily="18" charset="0"/>
              </a:rPr>
              <a:t>States that have this rule, or one like it, include NC, MA, MI, NH, NY, OH.</a:t>
            </a:r>
          </a:p>
        </p:txBody>
      </p:sp>
      <p:sp>
        <p:nvSpPr>
          <p:cNvPr id="3" name="TextBox 2">
            <a:extLst>
              <a:ext uri="{FF2B5EF4-FFF2-40B4-BE49-F238E27FC236}">
                <a16:creationId xmlns:a16="http://schemas.microsoft.com/office/drawing/2014/main" id="{93DBB846-8C44-4B10-A05F-6484002A50F9}"/>
              </a:ext>
            </a:extLst>
          </p:cNvPr>
          <p:cNvSpPr txBox="1"/>
          <p:nvPr/>
        </p:nvSpPr>
        <p:spPr>
          <a:xfrm>
            <a:off x="9448800" y="6507065"/>
            <a:ext cx="2540000" cy="304800"/>
          </a:xfrm>
          <a:prstGeom prst="rect">
            <a:avLst/>
          </a:prstGeom>
        </p:spPr>
        <p:txBody>
          <a:bodyPr wrap="square" lIns="0" tIns="0" rIns="0" bIns="0" rtlCol="0">
            <a:noAutofit/>
          </a:bodyPr>
          <a:lstStyle/>
          <a:p>
            <a:r>
              <a:rPr lang="en-US" sz="1067" dirty="0">
                <a:solidFill>
                  <a:schemeClr val="accent5"/>
                </a:solidFill>
              </a:rPr>
              <a:t>© 2020, Eric C. Lang – elang@langlegal.com</a:t>
            </a:r>
          </a:p>
        </p:txBody>
      </p:sp>
    </p:spTree>
    <p:extLst>
      <p:ext uri="{BB962C8B-B14F-4D97-AF65-F5344CB8AC3E}">
        <p14:creationId xmlns:p14="http://schemas.microsoft.com/office/powerpoint/2010/main" val="83936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E6534-B627-4E10-AAAF-09153763193C}"/>
              </a:ext>
            </a:extLst>
          </p:cNvPr>
          <p:cNvSpPr>
            <a:spLocks noGrp="1"/>
          </p:cNvSpPr>
          <p:nvPr>
            <p:ph type="title"/>
          </p:nvPr>
        </p:nvSpPr>
        <p:spPr/>
        <p:txBody>
          <a:bodyPr>
            <a:normAutofit fontScale="90000"/>
          </a:bodyPr>
          <a:lstStyle/>
          <a:p>
            <a:r>
              <a:rPr lang="en-US" sz="6000" dirty="0">
                <a:effectLst/>
                <a:latin typeface="Century Schoolbook" panose="02040604050505020304" pitchFamily="18" charset="0"/>
                <a:ea typeface="Calibri" panose="020F0502020204030204" pitchFamily="34" charset="0"/>
                <a:cs typeface="Calibri" panose="020F0502020204030204" pitchFamily="34" charset="0"/>
              </a:rPr>
              <a:t>Part 1</a:t>
            </a:r>
            <a:br>
              <a:rPr lang="en-US" sz="6000" dirty="0">
                <a:effectLst/>
                <a:latin typeface="Century Schoolbook" panose="02040604050505020304" pitchFamily="18" charset="0"/>
                <a:ea typeface="Calibri" panose="020F0502020204030204" pitchFamily="34" charset="0"/>
                <a:cs typeface="Calibri" panose="020F0502020204030204" pitchFamily="34" charset="0"/>
              </a:rPr>
            </a:br>
            <a:r>
              <a:rPr lang="en-US" sz="6000" dirty="0">
                <a:effectLst/>
                <a:latin typeface="Century Schoolbook" panose="02040604050505020304" pitchFamily="18" charset="0"/>
                <a:ea typeface="Calibri" panose="020F0502020204030204" pitchFamily="34" charset="0"/>
                <a:cs typeface="Calibri" panose="020F0502020204030204" pitchFamily="34" charset="0"/>
              </a:rPr>
              <a:t>Is the Practice of Law in a Mental Health Crisis</a:t>
            </a:r>
            <a:br>
              <a:rPr lang="en-US" sz="6000" dirty="0">
                <a:effectLst/>
                <a:latin typeface="Century Schoolbook" panose="02040604050505020304" pitchFamily="18" charset="0"/>
                <a:ea typeface="Calibri" panose="020F0502020204030204" pitchFamily="34" charset="0"/>
                <a:cs typeface="Calibri" panose="020F0502020204030204" pitchFamily="34" charset="0"/>
              </a:rPr>
            </a:br>
            <a:endParaRPr lang="en-US" dirty="0"/>
          </a:p>
        </p:txBody>
      </p:sp>
      <p:sp>
        <p:nvSpPr>
          <p:cNvPr id="3" name="Text Placeholder 2">
            <a:extLst>
              <a:ext uri="{FF2B5EF4-FFF2-40B4-BE49-F238E27FC236}">
                <a16:creationId xmlns:a16="http://schemas.microsoft.com/office/drawing/2014/main" id="{61F22F49-8DCD-4D01-8A70-D97C54CF33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8976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DC79F38-D0DA-46EB-855F-289A0B9BD3FB}"/>
              </a:ext>
            </a:extLst>
          </p:cNvPr>
          <p:cNvSpPr>
            <a:spLocks noGrp="1"/>
          </p:cNvSpPr>
          <p:nvPr>
            <p:ph idx="1"/>
          </p:nvPr>
        </p:nvSpPr>
        <p:spPr>
          <a:xfrm>
            <a:off x="617764" y="1556366"/>
            <a:ext cx="10812236" cy="4351338"/>
          </a:xfrm>
        </p:spPr>
        <p:txBody>
          <a:bodyPr>
            <a:normAutofit fontScale="47500" lnSpcReduction="20000"/>
          </a:bodyPr>
          <a:lstStyle/>
          <a:p>
            <a:pPr marL="0" indent="0" algn="l">
              <a:buNone/>
            </a:pPr>
            <a:r>
              <a:rPr lang="en-US" sz="4400" b="0" i="0" dirty="0">
                <a:solidFill>
                  <a:srgbClr val="000000"/>
                </a:solidFill>
                <a:effectLst/>
                <a:latin typeface="Century Schoolbook" panose="02040604050505020304" pitchFamily="18" charset="0"/>
              </a:rPr>
              <a:t>(A) A judge having knowledge* that another judge has committed a violation of this Code that raises a substantial question regarding the judge’s honesty, trustworthiness, or fitness as a judge in other respects shall inform the appropriate authority.*</a:t>
            </a:r>
            <a:br>
              <a:rPr lang="en-US" sz="4400" b="0" i="0" dirty="0">
                <a:solidFill>
                  <a:srgbClr val="000000"/>
                </a:solidFill>
                <a:effectLst/>
                <a:latin typeface="Century Schoolbook" panose="02040604050505020304" pitchFamily="18" charset="0"/>
              </a:rPr>
            </a:br>
            <a:endParaRPr lang="en-US" sz="4400" b="0" i="0" dirty="0">
              <a:solidFill>
                <a:srgbClr val="000000"/>
              </a:solidFill>
              <a:effectLst/>
              <a:latin typeface="Century Schoolbook" panose="02040604050505020304" pitchFamily="18" charset="0"/>
            </a:endParaRPr>
          </a:p>
          <a:p>
            <a:pPr marL="0" indent="0" algn="l">
              <a:buNone/>
            </a:pPr>
            <a:r>
              <a:rPr lang="en-US" sz="4400" b="0" i="0" dirty="0">
                <a:solidFill>
                  <a:srgbClr val="000000"/>
                </a:solidFill>
                <a:effectLst/>
                <a:latin typeface="Century Schoolbook" panose="02040604050505020304" pitchFamily="18" charset="0"/>
              </a:rPr>
              <a:t>(B) A judge having knowledge that a lawyer has committed a violation of the Rules of Professional Conduct that raises a substantial question regarding the lawyer’s honesty, trustworthiness, or fitness as a lawyer in other respects shall inform the appropriate authority.</a:t>
            </a:r>
            <a:br>
              <a:rPr lang="en-US" sz="4400" b="0" i="0" dirty="0">
                <a:solidFill>
                  <a:srgbClr val="000000"/>
                </a:solidFill>
                <a:effectLst/>
                <a:latin typeface="Century Schoolbook" panose="02040604050505020304" pitchFamily="18" charset="0"/>
              </a:rPr>
            </a:br>
            <a:endParaRPr lang="en-US" sz="4400" b="0" i="0" dirty="0">
              <a:solidFill>
                <a:srgbClr val="000000"/>
              </a:solidFill>
              <a:effectLst/>
              <a:latin typeface="Century Schoolbook" panose="02040604050505020304" pitchFamily="18" charset="0"/>
            </a:endParaRPr>
          </a:p>
          <a:p>
            <a:pPr marL="0" indent="0" algn="l">
              <a:buNone/>
            </a:pPr>
            <a:r>
              <a:rPr lang="en-US" sz="4400" b="0" i="0" dirty="0">
                <a:solidFill>
                  <a:srgbClr val="000000"/>
                </a:solidFill>
                <a:effectLst/>
                <a:latin typeface="Century Schoolbook" panose="02040604050505020304" pitchFamily="18" charset="0"/>
              </a:rPr>
              <a:t>(C) A judge who receives information indicating a substantial likelihood that another judge has committed a violation of this Code shall take appropriate action.</a:t>
            </a:r>
            <a:br>
              <a:rPr lang="en-US" sz="4400" b="0" i="0" dirty="0">
                <a:solidFill>
                  <a:srgbClr val="000000"/>
                </a:solidFill>
                <a:effectLst/>
                <a:latin typeface="Century Schoolbook" panose="02040604050505020304" pitchFamily="18" charset="0"/>
              </a:rPr>
            </a:br>
            <a:endParaRPr lang="en-US" sz="4400" b="0" i="0" dirty="0">
              <a:solidFill>
                <a:srgbClr val="000000"/>
              </a:solidFill>
              <a:effectLst/>
              <a:latin typeface="Century Schoolbook" panose="02040604050505020304" pitchFamily="18" charset="0"/>
            </a:endParaRPr>
          </a:p>
          <a:p>
            <a:pPr marL="0" indent="0" algn="l">
              <a:buNone/>
            </a:pPr>
            <a:r>
              <a:rPr lang="en-US" sz="4400" b="0" i="0" dirty="0">
                <a:solidFill>
                  <a:srgbClr val="000000"/>
                </a:solidFill>
                <a:effectLst/>
                <a:latin typeface="Century Schoolbook" panose="02040604050505020304" pitchFamily="18" charset="0"/>
              </a:rPr>
              <a:t>(D) A judge who receives information indicating a substantial likelihood that a lawyer has committed a violation of the Rules of Professional Conduct shall take appropriate action.</a:t>
            </a:r>
          </a:p>
          <a:p>
            <a:endParaRPr lang="en-US" dirty="0"/>
          </a:p>
        </p:txBody>
      </p:sp>
      <p:sp>
        <p:nvSpPr>
          <p:cNvPr id="7" name="Title 6">
            <a:extLst>
              <a:ext uri="{FF2B5EF4-FFF2-40B4-BE49-F238E27FC236}">
                <a16:creationId xmlns:a16="http://schemas.microsoft.com/office/drawing/2014/main" id="{47DA22BE-48B9-4C44-9DAE-5BF6954BB0D6}"/>
              </a:ext>
            </a:extLst>
          </p:cNvPr>
          <p:cNvSpPr>
            <a:spLocks noGrp="1"/>
          </p:cNvSpPr>
          <p:nvPr>
            <p:ph type="title"/>
          </p:nvPr>
        </p:nvSpPr>
        <p:spPr>
          <a:xfrm>
            <a:off x="482600" y="168031"/>
            <a:ext cx="11049000" cy="1091809"/>
          </a:xfrm>
        </p:spPr>
        <p:txBody>
          <a:bodyPr>
            <a:normAutofit/>
          </a:bodyPr>
          <a:lstStyle/>
          <a:p>
            <a:r>
              <a:rPr lang="en-US" sz="3600" b="0" i="0" dirty="0">
                <a:solidFill>
                  <a:srgbClr val="000000"/>
                </a:solidFill>
                <a:effectLst/>
                <a:latin typeface="Century Schoolbook" panose="02040604050505020304" pitchFamily="18" charset="0"/>
              </a:rPr>
              <a:t>Rule 2.15: </a:t>
            </a:r>
            <a:br>
              <a:rPr lang="en-US" sz="3600" b="0" i="0" dirty="0">
                <a:solidFill>
                  <a:srgbClr val="000000"/>
                </a:solidFill>
                <a:effectLst/>
                <a:latin typeface="Century Schoolbook" panose="02040604050505020304" pitchFamily="18" charset="0"/>
              </a:rPr>
            </a:br>
            <a:r>
              <a:rPr lang="en-US" sz="3600" b="0" i="0" dirty="0">
                <a:solidFill>
                  <a:srgbClr val="000000"/>
                </a:solidFill>
                <a:effectLst/>
                <a:latin typeface="Century Schoolbook" panose="02040604050505020304" pitchFamily="18" charset="0"/>
              </a:rPr>
              <a:t>Responding to Judicial and Lawyer Misconduct</a:t>
            </a:r>
            <a:endParaRPr lang="en-US" sz="3600" dirty="0">
              <a:latin typeface="Century Schoolbook" panose="02040604050505020304" pitchFamily="18" charset="0"/>
            </a:endParaRPr>
          </a:p>
        </p:txBody>
      </p:sp>
      <p:sp>
        <p:nvSpPr>
          <p:cNvPr id="4" name="Footer Placeholder 3">
            <a:extLst>
              <a:ext uri="{FF2B5EF4-FFF2-40B4-BE49-F238E27FC236}">
                <a16:creationId xmlns:a16="http://schemas.microsoft.com/office/drawing/2014/main" id="{F2D2950C-F2DB-4504-9CF7-3753C8220736}"/>
              </a:ext>
            </a:extLst>
          </p:cNvPr>
          <p:cNvSpPr>
            <a:spLocks noGrp="1"/>
          </p:cNvSpPr>
          <p:nvPr>
            <p:ph type="ftr" sz="quarter" idx="3"/>
          </p:nvPr>
        </p:nvSpPr>
        <p:spPr/>
        <p:txBody>
          <a:bodyPr/>
          <a:lstStyle/>
          <a:p>
            <a:endParaRPr lang="en-US" dirty="0">
              <a:solidFill>
                <a:prstClr val="white">
                  <a:tint val="75000"/>
                  <a:alpha val="60000"/>
                </a:prstClr>
              </a:solidFill>
            </a:endParaRPr>
          </a:p>
        </p:txBody>
      </p:sp>
    </p:spTree>
    <p:extLst>
      <p:ext uri="{BB962C8B-B14F-4D97-AF65-F5344CB8AC3E}">
        <p14:creationId xmlns:p14="http://schemas.microsoft.com/office/powerpoint/2010/main" val="4061492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latin typeface="Century Schoolbook" panose="02040604050505020304" pitchFamily="18" charset="0"/>
              </a:rPr>
              <a:t>Seeing Mental Illness in Yourself and Others</a:t>
            </a:r>
            <a:br>
              <a:rPr lang="en-US" dirty="0">
                <a:solidFill>
                  <a:schemeClr val="tx1"/>
                </a:solidFill>
                <a:latin typeface="Century Schoolbook" panose="02040604050505020304" pitchFamily="18" charset="0"/>
              </a:rPr>
            </a:br>
            <a:r>
              <a:rPr lang="en-US" dirty="0">
                <a:solidFill>
                  <a:schemeClr val="tx1"/>
                </a:solidFill>
                <a:latin typeface="Century Schoolbook" panose="02040604050505020304" pitchFamily="18" charset="0"/>
              </a:rPr>
              <a:t>And Finding Help</a:t>
            </a:r>
          </a:p>
        </p:txBody>
      </p:sp>
      <p:sp>
        <p:nvSpPr>
          <p:cNvPr id="5" name="Text Placeholder 4"/>
          <p:cNvSpPr>
            <a:spLocks noGrp="1"/>
          </p:cNvSpPr>
          <p:nvPr>
            <p:ph type="body" idx="1"/>
          </p:nvPr>
        </p:nvSpPr>
        <p:spPr/>
        <p:txBody>
          <a:bodyPr>
            <a:normAutofit/>
          </a:bodyPr>
          <a:lstStyle/>
          <a:p>
            <a:br>
              <a:rPr lang="en-US" dirty="0">
                <a:solidFill>
                  <a:schemeClr val="tx1"/>
                </a:solidFill>
                <a:latin typeface="Century Schoolbook" panose="02040604050505020304" pitchFamily="18" charset="0"/>
              </a:rPr>
            </a:br>
            <a:endParaRPr lang="en-US" dirty="0">
              <a:solidFill>
                <a:schemeClr val="tx1"/>
              </a:solidFill>
              <a:latin typeface="Century Schoolbook" panose="02040604050505020304" pitchFamily="18" charset="0"/>
            </a:endParaRPr>
          </a:p>
        </p:txBody>
      </p:sp>
      <p:sp>
        <p:nvSpPr>
          <p:cNvPr id="2" name="Rectangle 1">
            <a:extLst>
              <a:ext uri="{FF2B5EF4-FFF2-40B4-BE49-F238E27FC236}">
                <a16:creationId xmlns:a16="http://schemas.microsoft.com/office/drawing/2014/main" id="{A2FAFA23-E097-A0D5-3B4D-61088828EFBD}"/>
              </a:ext>
            </a:extLst>
          </p:cNvPr>
          <p:cNvSpPr/>
          <p:nvPr/>
        </p:nvSpPr>
        <p:spPr>
          <a:xfrm>
            <a:off x="0" y="0"/>
            <a:ext cx="12127345" cy="6858000"/>
          </a:xfrm>
          <a:prstGeom prst="rect">
            <a:avLst/>
          </a:prstGeom>
          <a:noFill/>
          <a:ln w="161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a:extLst>
              <a:ext uri="{FF2B5EF4-FFF2-40B4-BE49-F238E27FC236}">
                <a16:creationId xmlns:a16="http://schemas.microsoft.com/office/drawing/2014/main" id="{DFF69BD7-53E3-48CF-424B-273CDC8A8CC8}"/>
              </a:ext>
            </a:extLst>
          </p:cNvPr>
          <p:cNvSpPr>
            <a:spLocks noGrp="1"/>
          </p:cNvSpPr>
          <p:nvPr>
            <p:ph type="ftr" sz="quarter" idx="3"/>
          </p:nvPr>
        </p:nvSpPr>
        <p:spPr>
          <a:xfrm>
            <a:off x="2054678" y="6204231"/>
            <a:ext cx="7641772" cy="48577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solidFill>
                  <a:srgbClr val="121212"/>
                </a:solidFill>
                <a:latin typeface="Century Schoolbook" panose="02040604050505020304" pitchFamily="18" charset="0"/>
              </a:rPr>
              <a:t>Mental Health and The Practice of Law: Professional Health and Professional Ethics</a:t>
            </a:r>
          </a:p>
          <a:p>
            <a:r>
              <a:rPr lang="en-US" dirty="0">
                <a:solidFill>
                  <a:srgbClr val="121212"/>
                </a:solidFill>
                <a:latin typeface="Century Schoolbook" panose="02040604050505020304" pitchFamily="18" charset="0"/>
              </a:rPr>
              <a:t>February 21, 2024 – Page </a:t>
            </a:r>
            <a:fld id="{1F6BDE1A-BC5F-4454-883A-287FD2FADBBC}" type="slidenum">
              <a:rPr lang="en-US" smtClean="0">
                <a:solidFill>
                  <a:srgbClr val="121212"/>
                </a:solidFill>
                <a:latin typeface="Century Schoolbook" panose="02040604050505020304" pitchFamily="18" charset="0"/>
              </a:rPr>
              <a:t>31</a:t>
            </a:fld>
            <a:endParaRPr lang="en-US" dirty="0">
              <a:solidFill>
                <a:srgbClr val="121212"/>
              </a:solidFill>
              <a:latin typeface="Century Schoolbook" panose="02040604050505020304" pitchFamily="18" charset="0"/>
            </a:endParaRPr>
          </a:p>
          <a:p>
            <a:r>
              <a:rPr lang="en-US" dirty="0">
                <a:solidFill>
                  <a:srgbClr val="121212"/>
                </a:solidFill>
                <a:latin typeface="Century Schoolbook" panose="02040604050505020304" pitchFamily="18" charset="0"/>
              </a:rPr>
              <a:t>© 2024 Lang Legal</a:t>
            </a:r>
          </a:p>
        </p:txBody>
      </p:sp>
    </p:spTree>
    <p:extLst>
      <p:ext uri="{BB962C8B-B14F-4D97-AF65-F5344CB8AC3E}">
        <p14:creationId xmlns:p14="http://schemas.microsoft.com/office/powerpoint/2010/main" val="1909017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9B2A-8499-8A8B-3826-09326EAE336F}"/>
              </a:ext>
            </a:extLst>
          </p:cNvPr>
          <p:cNvSpPr>
            <a:spLocks noGrp="1"/>
          </p:cNvSpPr>
          <p:nvPr>
            <p:ph type="ctrTitle"/>
          </p:nvPr>
        </p:nvSpPr>
        <p:spPr>
          <a:xfrm>
            <a:off x="315884" y="601202"/>
            <a:ext cx="11538065" cy="2515062"/>
          </a:xfrm>
        </p:spPr>
        <p:txBody>
          <a:bodyPr>
            <a:normAutofit/>
          </a:bodyPr>
          <a:lstStyle/>
          <a:p>
            <a:r>
              <a:rPr lang="en-US" sz="2400" b="1" dirty="0">
                <a:latin typeface="Century Schoolbook" panose="02040604050505020304" pitchFamily="18" charset="0"/>
              </a:rPr>
              <a:t>Mental Health and The Practice of Law:</a:t>
            </a:r>
            <a:br>
              <a:rPr lang="en-US" sz="2400" b="1" dirty="0">
                <a:latin typeface="Century Schoolbook" panose="02040604050505020304" pitchFamily="18" charset="0"/>
              </a:rPr>
            </a:br>
            <a:r>
              <a:rPr lang="en-US" sz="2400" b="1" dirty="0">
                <a:latin typeface="Century Schoolbook" panose="02040604050505020304" pitchFamily="18" charset="0"/>
              </a:rPr>
              <a:t>Professional Health</a:t>
            </a:r>
            <a:br>
              <a:rPr lang="en-US" sz="2400" b="1" dirty="0">
                <a:latin typeface="Century Schoolbook" panose="02040604050505020304" pitchFamily="18" charset="0"/>
              </a:rPr>
            </a:br>
            <a:r>
              <a:rPr lang="en-US" sz="2400" b="1" dirty="0">
                <a:latin typeface="Century Schoolbook" panose="02040604050505020304" pitchFamily="18" charset="0"/>
              </a:rPr>
              <a:t>And Professional Ethics</a:t>
            </a:r>
            <a:br>
              <a:rPr lang="en-US" sz="2400" b="1" dirty="0">
                <a:latin typeface="Century Schoolbook" panose="02040604050505020304" pitchFamily="18" charset="0"/>
              </a:rPr>
            </a:br>
            <a:br>
              <a:rPr lang="en-US" sz="2400" b="1" dirty="0">
                <a:latin typeface="Century Schoolbook" panose="02040604050505020304" pitchFamily="18" charset="0"/>
              </a:rPr>
            </a:br>
            <a:r>
              <a:rPr lang="en-US" sz="2400" b="1" dirty="0">
                <a:latin typeface="Century Schoolbook" panose="02040604050505020304" pitchFamily="18" charset="0"/>
              </a:rPr>
              <a:t>Need to communicate “offline?”</a:t>
            </a:r>
            <a:br>
              <a:rPr lang="en-US" sz="2400" b="1" dirty="0">
                <a:latin typeface="Century Schoolbook" panose="02040604050505020304" pitchFamily="18" charset="0"/>
              </a:rPr>
            </a:br>
            <a:r>
              <a:rPr lang="en-US" sz="2400" b="1" dirty="0">
                <a:latin typeface="Century Schoolbook" panose="02040604050505020304" pitchFamily="18" charset="0"/>
                <a:hlinkClick r:id="rId2"/>
              </a:rPr>
              <a:t>elang@langlegal.com</a:t>
            </a:r>
            <a:br>
              <a:rPr lang="en-US" sz="2400" b="1" dirty="0">
                <a:latin typeface="Century Schoolbook" panose="02040604050505020304" pitchFamily="18" charset="0"/>
              </a:rPr>
            </a:br>
            <a:r>
              <a:rPr lang="en-US" sz="2400" b="1" dirty="0">
                <a:latin typeface="Century Schoolbook" panose="02040604050505020304" pitchFamily="18" charset="0"/>
              </a:rPr>
              <a:t>404.384.2591</a:t>
            </a:r>
          </a:p>
        </p:txBody>
      </p:sp>
      <p:sp>
        <p:nvSpPr>
          <p:cNvPr id="3" name="Subtitle 2">
            <a:extLst>
              <a:ext uri="{FF2B5EF4-FFF2-40B4-BE49-F238E27FC236}">
                <a16:creationId xmlns:a16="http://schemas.microsoft.com/office/drawing/2014/main" id="{7ECDD27D-0E52-AE4A-6B36-6B97B6AA185D}"/>
              </a:ext>
            </a:extLst>
          </p:cNvPr>
          <p:cNvSpPr>
            <a:spLocks noGrp="1"/>
          </p:cNvSpPr>
          <p:nvPr>
            <p:ph type="subTitle" idx="1"/>
          </p:nvPr>
        </p:nvSpPr>
        <p:spPr>
          <a:xfrm>
            <a:off x="1524000" y="3116264"/>
            <a:ext cx="9144000" cy="690966"/>
          </a:xfrm>
        </p:spPr>
        <p:txBody>
          <a:bodyPr/>
          <a:lstStyle/>
          <a:p>
            <a:r>
              <a:rPr lang="en-US" sz="3600" dirty="0">
                <a:latin typeface="Century Schoolbook" panose="02040604050505020304" pitchFamily="18" charset="0"/>
              </a:rPr>
              <a:t>Eric C. Lang</a:t>
            </a:r>
          </a:p>
          <a:p>
            <a:endParaRPr lang="en-US" dirty="0">
              <a:latin typeface="Century Schoolbook" panose="02040604050505020304" pitchFamily="18" charset="0"/>
            </a:endParaRPr>
          </a:p>
        </p:txBody>
      </p:sp>
      <p:sp>
        <p:nvSpPr>
          <p:cNvPr id="4" name="Rectangle 3">
            <a:extLst>
              <a:ext uri="{FF2B5EF4-FFF2-40B4-BE49-F238E27FC236}">
                <a16:creationId xmlns:a16="http://schemas.microsoft.com/office/drawing/2014/main" id="{96810115-5D5A-F8E3-BA77-46657F7858CA}"/>
              </a:ext>
            </a:extLst>
          </p:cNvPr>
          <p:cNvSpPr/>
          <p:nvPr/>
        </p:nvSpPr>
        <p:spPr>
          <a:xfrm>
            <a:off x="0" y="0"/>
            <a:ext cx="12192000" cy="6858000"/>
          </a:xfrm>
          <a:prstGeom prst="rect">
            <a:avLst/>
          </a:prstGeom>
          <a:noFill/>
          <a:ln w="1270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Schoolbook" panose="02040604050505020304" pitchFamily="18" charset="0"/>
            </a:endParaRPr>
          </a:p>
        </p:txBody>
      </p:sp>
      <p:pic>
        <p:nvPicPr>
          <p:cNvPr id="8" name="Picture 7" descr="A close up of a logo&#10;&#10;Description automatically generated">
            <a:extLst>
              <a:ext uri="{FF2B5EF4-FFF2-40B4-BE49-F238E27FC236}">
                <a16:creationId xmlns:a16="http://schemas.microsoft.com/office/drawing/2014/main" id="{78847358-7B2F-3CE9-BCA2-E641EBB36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548" y="4080685"/>
            <a:ext cx="4006735" cy="1251929"/>
          </a:xfrm>
          <a:prstGeom prst="rect">
            <a:avLst/>
          </a:prstGeom>
        </p:spPr>
      </p:pic>
      <p:sp>
        <p:nvSpPr>
          <p:cNvPr id="9" name="TextBox 8">
            <a:extLst>
              <a:ext uri="{FF2B5EF4-FFF2-40B4-BE49-F238E27FC236}">
                <a16:creationId xmlns:a16="http://schemas.microsoft.com/office/drawing/2014/main" id="{8CB3B608-650D-8B23-56DF-2EF7F6E225C4}"/>
              </a:ext>
            </a:extLst>
          </p:cNvPr>
          <p:cNvSpPr txBox="1"/>
          <p:nvPr/>
        </p:nvSpPr>
        <p:spPr>
          <a:xfrm>
            <a:off x="4668151" y="3563346"/>
            <a:ext cx="2855698" cy="369332"/>
          </a:xfrm>
          <a:prstGeom prst="rect">
            <a:avLst/>
          </a:prstGeom>
          <a:noFill/>
        </p:spPr>
        <p:txBody>
          <a:bodyPr wrap="square" rtlCol="0">
            <a:spAutoFit/>
          </a:bodyPr>
          <a:lstStyle/>
          <a:p>
            <a:pPr algn="ctr"/>
            <a:r>
              <a:rPr lang="en-US" dirty="0">
                <a:latin typeface="Century Schoolbook" panose="02040604050505020304" pitchFamily="18" charset="0"/>
              </a:rPr>
              <a:t>February 21, 2024</a:t>
            </a:r>
          </a:p>
        </p:txBody>
      </p:sp>
      <p:sp>
        <p:nvSpPr>
          <p:cNvPr id="10" name="TextBox 9">
            <a:extLst>
              <a:ext uri="{FF2B5EF4-FFF2-40B4-BE49-F238E27FC236}">
                <a16:creationId xmlns:a16="http://schemas.microsoft.com/office/drawing/2014/main" id="{2F87F4C4-8EA4-A125-9013-209766CBB3FA}"/>
              </a:ext>
            </a:extLst>
          </p:cNvPr>
          <p:cNvSpPr txBox="1"/>
          <p:nvPr/>
        </p:nvSpPr>
        <p:spPr>
          <a:xfrm>
            <a:off x="5606149" y="5117170"/>
            <a:ext cx="957532" cy="215444"/>
          </a:xfrm>
          <a:prstGeom prst="rect">
            <a:avLst/>
          </a:prstGeom>
          <a:noFill/>
        </p:spPr>
        <p:txBody>
          <a:bodyPr wrap="square" rtlCol="0">
            <a:spAutoFit/>
          </a:bodyPr>
          <a:lstStyle/>
          <a:p>
            <a:pPr algn="ctr"/>
            <a:r>
              <a:rPr lang="en-US" sz="800" dirty="0">
                <a:latin typeface="Century Schoolbook" panose="02040604050505020304" pitchFamily="18" charset="0"/>
              </a:rPr>
              <a:t>© 2024</a:t>
            </a:r>
          </a:p>
        </p:txBody>
      </p:sp>
      <p:sp>
        <p:nvSpPr>
          <p:cNvPr id="5" name="Footer Placeholder 4">
            <a:extLst>
              <a:ext uri="{FF2B5EF4-FFF2-40B4-BE49-F238E27FC236}">
                <a16:creationId xmlns:a16="http://schemas.microsoft.com/office/drawing/2014/main" id="{654F6C73-0DA9-B93A-9029-B30F6CE768DE}"/>
              </a:ext>
            </a:extLst>
          </p:cNvPr>
          <p:cNvSpPr>
            <a:spLocks noGrp="1"/>
          </p:cNvSpPr>
          <p:nvPr>
            <p:ph type="ftr" sz="quarter" idx="3"/>
          </p:nvPr>
        </p:nvSpPr>
        <p:spPr>
          <a:xfrm>
            <a:off x="2054678" y="6204231"/>
            <a:ext cx="7641772" cy="48577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solidFill>
                  <a:srgbClr val="121212"/>
                </a:solidFill>
                <a:latin typeface="Century Schoolbook" panose="02040604050505020304" pitchFamily="18" charset="0"/>
              </a:rPr>
              <a:t>Mental Health and The Practice of Law: Professional Health and Professional Ethics</a:t>
            </a:r>
          </a:p>
          <a:p>
            <a:r>
              <a:rPr lang="en-US" dirty="0">
                <a:solidFill>
                  <a:srgbClr val="121212"/>
                </a:solidFill>
                <a:latin typeface="Century Schoolbook" panose="02040604050505020304" pitchFamily="18" charset="0"/>
              </a:rPr>
              <a:t>February 21, 2024 – Page </a:t>
            </a:r>
            <a:fld id="{1F6BDE1A-BC5F-4454-883A-287FD2FADBBC}" type="slidenum">
              <a:rPr lang="en-US" smtClean="0">
                <a:solidFill>
                  <a:srgbClr val="121212"/>
                </a:solidFill>
                <a:latin typeface="Century Schoolbook" panose="02040604050505020304" pitchFamily="18" charset="0"/>
              </a:rPr>
              <a:t>32</a:t>
            </a:fld>
            <a:endParaRPr lang="en-US" dirty="0">
              <a:solidFill>
                <a:srgbClr val="121212"/>
              </a:solidFill>
              <a:latin typeface="Century Schoolbook" panose="02040604050505020304" pitchFamily="18" charset="0"/>
            </a:endParaRPr>
          </a:p>
          <a:p>
            <a:r>
              <a:rPr lang="en-US" dirty="0">
                <a:solidFill>
                  <a:srgbClr val="121212"/>
                </a:solidFill>
                <a:latin typeface="Century Schoolbook" panose="02040604050505020304" pitchFamily="18" charset="0"/>
              </a:rPr>
              <a:t>© 2024 Lang Legal</a:t>
            </a:r>
          </a:p>
        </p:txBody>
      </p:sp>
    </p:spTree>
    <p:extLst>
      <p:ext uri="{BB962C8B-B14F-4D97-AF65-F5344CB8AC3E}">
        <p14:creationId xmlns:p14="http://schemas.microsoft.com/office/powerpoint/2010/main" val="3589683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F801705-F67C-C498-BE57-A09A21B49944}"/>
              </a:ext>
            </a:extLst>
          </p:cNvPr>
          <p:cNvCxnSpPr>
            <a:cxnSpLocks/>
          </p:cNvCxnSpPr>
          <p:nvPr/>
        </p:nvCxnSpPr>
        <p:spPr>
          <a:xfrm>
            <a:off x="229285" y="6303367"/>
            <a:ext cx="117325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74A9CBA-EA1C-AC6C-AEFD-FBFD38A0FBF0}"/>
              </a:ext>
            </a:extLst>
          </p:cNvPr>
          <p:cNvSpPr txBox="1"/>
          <p:nvPr/>
        </p:nvSpPr>
        <p:spPr>
          <a:xfrm>
            <a:off x="2007078" y="4667704"/>
            <a:ext cx="4386885" cy="1200329"/>
          </a:xfrm>
          <a:prstGeom prst="rect">
            <a:avLst/>
          </a:prstGeom>
          <a:noFill/>
          <a:ln>
            <a:solidFill>
              <a:schemeClr val="tx1"/>
            </a:solidFill>
          </a:ln>
        </p:spPr>
        <p:txBody>
          <a:bodyPr wrap="square" rtlCol="0">
            <a:spAutoFit/>
          </a:bodyPr>
          <a:lstStyle/>
          <a:p>
            <a:pPr algn="ctr"/>
            <a:r>
              <a:rPr lang="en-US" dirty="0"/>
              <a:t>78%</a:t>
            </a:r>
          </a:p>
          <a:p>
            <a:pPr algn="ctr"/>
            <a:r>
              <a:rPr lang="en-US" dirty="0"/>
              <a:t>No mental illness:  </a:t>
            </a:r>
          </a:p>
          <a:p>
            <a:pPr algn="ctr"/>
            <a:r>
              <a:rPr lang="en-US" dirty="0"/>
              <a:t>Reactions to stressors that do not impact life other than in the moment.</a:t>
            </a:r>
          </a:p>
        </p:txBody>
      </p:sp>
      <p:sp>
        <p:nvSpPr>
          <p:cNvPr id="10" name="TextBox 9">
            <a:extLst>
              <a:ext uri="{FF2B5EF4-FFF2-40B4-BE49-F238E27FC236}">
                <a16:creationId xmlns:a16="http://schemas.microsoft.com/office/drawing/2014/main" id="{5CC33B28-A205-3D4C-FE88-9303B23D33D2}"/>
              </a:ext>
            </a:extLst>
          </p:cNvPr>
          <p:cNvSpPr txBox="1"/>
          <p:nvPr/>
        </p:nvSpPr>
        <p:spPr>
          <a:xfrm>
            <a:off x="8543819" y="1249369"/>
            <a:ext cx="1468860" cy="830997"/>
          </a:xfrm>
          <a:prstGeom prst="rect">
            <a:avLst/>
          </a:prstGeom>
          <a:solidFill>
            <a:schemeClr val="accent1">
              <a:lumMod val="60000"/>
              <a:lumOff val="40000"/>
            </a:schemeClr>
          </a:solidFill>
        </p:spPr>
        <p:txBody>
          <a:bodyPr wrap="square" rtlCol="0">
            <a:spAutoFit/>
          </a:bodyPr>
          <a:lstStyle/>
          <a:p>
            <a:r>
              <a:rPr lang="en-US" sz="1600" dirty="0"/>
              <a:t>Frequent Depression and/or Mania</a:t>
            </a:r>
          </a:p>
        </p:txBody>
      </p:sp>
      <p:sp>
        <p:nvSpPr>
          <p:cNvPr id="11" name="TextBox 10">
            <a:extLst>
              <a:ext uri="{FF2B5EF4-FFF2-40B4-BE49-F238E27FC236}">
                <a16:creationId xmlns:a16="http://schemas.microsoft.com/office/drawing/2014/main" id="{D6ED97D6-EC79-FEC5-4FC7-2AB0E7C65C51}"/>
              </a:ext>
            </a:extLst>
          </p:cNvPr>
          <p:cNvSpPr txBox="1"/>
          <p:nvPr/>
        </p:nvSpPr>
        <p:spPr>
          <a:xfrm>
            <a:off x="10352672" y="1249369"/>
            <a:ext cx="1248948" cy="646331"/>
          </a:xfrm>
          <a:prstGeom prst="rect">
            <a:avLst/>
          </a:prstGeom>
          <a:solidFill>
            <a:srgbClr val="FF0000"/>
          </a:solidFill>
        </p:spPr>
        <p:txBody>
          <a:bodyPr wrap="square" rtlCol="0">
            <a:spAutoFit/>
          </a:bodyPr>
          <a:lstStyle/>
          <a:p>
            <a:r>
              <a:rPr lang="en-US" dirty="0"/>
              <a:t>Disabling Conditions</a:t>
            </a:r>
          </a:p>
        </p:txBody>
      </p:sp>
      <p:sp>
        <p:nvSpPr>
          <p:cNvPr id="14" name="TextBox 13">
            <a:extLst>
              <a:ext uri="{FF2B5EF4-FFF2-40B4-BE49-F238E27FC236}">
                <a16:creationId xmlns:a16="http://schemas.microsoft.com/office/drawing/2014/main" id="{BDF605DE-EA87-7AE9-BD0F-7D5A4685766C}"/>
              </a:ext>
            </a:extLst>
          </p:cNvPr>
          <p:cNvSpPr txBox="1"/>
          <p:nvPr/>
        </p:nvSpPr>
        <p:spPr>
          <a:xfrm>
            <a:off x="8980749" y="3498853"/>
            <a:ext cx="2906452" cy="369332"/>
          </a:xfrm>
          <a:prstGeom prst="rect">
            <a:avLst/>
          </a:prstGeom>
          <a:noFill/>
        </p:spPr>
        <p:txBody>
          <a:bodyPr wrap="square" rtlCol="0">
            <a:spAutoFit/>
          </a:bodyPr>
          <a:lstStyle/>
          <a:p>
            <a:r>
              <a:rPr lang="en-US" dirty="0"/>
              <a:t>“</a:t>
            </a:r>
            <a:r>
              <a:rPr lang="en-US" sz="1600" b="1" dirty="0"/>
              <a:t>Any</a:t>
            </a:r>
            <a:r>
              <a:rPr lang="en-US" dirty="0"/>
              <a:t>”                 </a:t>
            </a:r>
            <a:r>
              <a:rPr lang="en-US" sz="1600" b="1" dirty="0"/>
              <a:t>“Serious</a:t>
            </a:r>
            <a:r>
              <a:rPr lang="en-US" b="1" dirty="0"/>
              <a:t>”</a:t>
            </a:r>
            <a:r>
              <a:rPr lang="en-US" dirty="0"/>
              <a:t>  </a:t>
            </a:r>
          </a:p>
        </p:txBody>
      </p:sp>
      <p:cxnSp>
        <p:nvCxnSpPr>
          <p:cNvPr id="16" name="Straight Arrow Connector 15">
            <a:extLst>
              <a:ext uri="{FF2B5EF4-FFF2-40B4-BE49-F238E27FC236}">
                <a16:creationId xmlns:a16="http://schemas.microsoft.com/office/drawing/2014/main" id="{6236E3AD-AC66-56C6-D8CB-3185CA491911}"/>
              </a:ext>
            </a:extLst>
          </p:cNvPr>
          <p:cNvCxnSpPr>
            <a:cxnSpLocks/>
          </p:cNvCxnSpPr>
          <p:nvPr/>
        </p:nvCxnSpPr>
        <p:spPr>
          <a:xfrm>
            <a:off x="9867210" y="3683519"/>
            <a:ext cx="6811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A5EC0EB-35D6-EC25-E2BF-09BCA777CC18}"/>
              </a:ext>
            </a:extLst>
          </p:cNvPr>
          <p:cNvSpPr txBox="1"/>
          <p:nvPr/>
        </p:nvSpPr>
        <p:spPr>
          <a:xfrm>
            <a:off x="622357" y="233072"/>
            <a:ext cx="10946416" cy="923330"/>
          </a:xfrm>
          <a:prstGeom prst="rect">
            <a:avLst/>
          </a:prstGeom>
          <a:noFill/>
        </p:spPr>
        <p:txBody>
          <a:bodyPr wrap="square" rtlCol="0">
            <a:spAutoFit/>
          </a:bodyPr>
          <a:lstStyle/>
          <a:p>
            <a:pPr algn="ctr"/>
            <a:r>
              <a:rPr lang="en-US" sz="5400" dirty="0"/>
              <a:t>Who Are We Talking About?</a:t>
            </a:r>
          </a:p>
        </p:txBody>
      </p:sp>
      <p:sp>
        <p:nvSpPr>
          <p:cNvPr id="15" name="Rectangle 14">
            <a:extLst>
              <a:ext uri="{FF2B5EF4-FFF2-40B4-BE49-F238E27FC236}">
                <a16:creationId xmlns:a16="http://schemas.microsoft.com/office/drawing/2014/main" id="{C45B8607-DDF5-4143-89E6-936C26141F51}"/>
              </a:ext>
            </a:extLst>
          </p:cNvPr>
          <p:cNvSpPr/>
          <p:nvPr/>
        </p:nvSpPr>
        <p:spPr>
          <a:xfrm>
            <a:off x="0" y="0"/>
            <a:ext cx="12192000" cy="6858000"/>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CAE1D85-1845-4749-832A-8FBACDAA17D7}"/>
              </a:ext>
            </a:extLst>
          </p:cNvPr>
          <p:cNvCxnSpPr>
            <a:cxnSpLocks/>
          </p:cNvCxnSpPr>
          <p:nvPr/>
        </p:nvCxnSpPr>
        <p:spPr>
          <a:xfrm>
            <a:off x="9341730" y="4227222"/>
            <a:ext cx="0" cy="20761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5A5C739-2185-487D-827A-3AD9700D5A56}"/>
              </a:ext>
            </a:extLst>
          </p:cNvPr>
          <p:cNvCxnSpPr/>
          <p:nvPr/>
        </p:nvCxnSpPr>
        <p:spPr>
          <a:xfrm>
            <a:off x="11352178" y="4227222"/>
            <a:ext cx="0" cy="2076145"/>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A964A8A9-0AD8-41C5-B02B-40721CAAFE34}"/>
              </a:ext>
            </a:extLst>
          </p:cNvPr>
          <p:cNvSpPr txBox="1"/>
          <p:nvPr/>
        </p:nvSpPr>
        <p:spPr>
          <a:xfrm>
            <a:off x="9006126" y="3863038"/>
            <a:ext cx="671208" cy="107722"/>
          </a:xfrm>
          <a:prstGeom prst="rect">
            <a:avLst/>
          </a:prstGeom>
          <a:noFill/>
        </p:spPr>
        <p:txBody>
          <a:bodyPr wrap="square" rtlCol="0">
            <a:spAutoFit/>
          </a:bodyPr>
          <a:lstStyle/>
          <a:p>
            <a:r>
              <a:rPr lang="en-US" sz="100" dirty="0"/>
              <a:t>17%</a:t>
            </a:r>
          </a:p>
        </p:txBody>
      </p:sp>
      <p:sp>
        <p:nvSpPr>
          <p:cNvPr id="25" name="TextBox 24">
            <a:extLst>
              <a:ext uri="{FF2B5EF4-FFF2-40B4-BE49-F238E27FC236}">
                <a16:creationId xmlns:a16="http://schemas.microsoft.com/office/drawing/2014/main" id="{2464698F-B0BC-4BA7-8F29-26FD18DCE2FF}"/>
              </a:ext>
            </a:extLst>
          </p:cNvPr>
          <p:cNvSpPr txBox="1"/>
          <p:nvPr/>
        </p:nvSpPr>
        <p:spPr>
          <a:xfrm>
            <a:off x="11160633" y="3863038"/>
            <a:ext cx="671208" cy="369332"/>
          </a:xfrm>
          <a:prstGeom prst="rect">
            <a:avLst/>
          </a:prstGeom>
          <a:noFill/>
        </p:spPr>
        <p:txBody>
          <a:bodyPr wrap="square" rtlCol="0">
            <a:spAutoFit/>
          </a:bodyPr>
          <a:lstStyle/>
          <a:p>
            <a:r>
              <a:rPr lang="en-US" dirty="0"/>
              <a:t>5%</a:t>
            </a:r>
          </a:p>
        </p:txBody>
      </p:sp>
      <p:cxnSp>
        <p:nvCxnSpPr>
          <p:cNvPr id="26" name="Straight Connector 25">
            <a:extLst>
              <a:ext uri="{FF2B5EF4-FFF2-40B4-BE49-F238E27FC236}">
                <a16:creationId xmlns:a16="http://schemas.microsoft.com/office/drawing/2014/main" id="{ECDA830B-4FC0-4367-8C46-8C9DD4E666B3}"/>
              </a:ext>
            </a:extLst>
          </p:cNvPr>
          <p:cNvCxnSpPr>
            <a:cxnSpLocks/>
          </p:cNvCxnSpPr>
          <p:nvPr/>
        </p:nvCxnSpPr>
        <p:spPr>
          <a:xfrm>
            <a:off x="6012838" y="2132298"/>
            <a:ext cx="3967298" cy="4124298"/>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04654A7-03F5-4D00-98C1-B43D98811580}"/>
              </a:ext>
            </a:extLst>
          </p:cNvPr>
          <p:cNvSpPr/>
          <p:nvPr/>
        </p:nvSpPr>
        <p:spPr>
          <a:xfrm>
            <a:off x="4455212" y="1232205"/>
            <a:ext cx="1640353" cy="92333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Isolated Anxiety / Panic</a:t>
            </a:r>
          </a:p>
        </p:txBody>
      </p:sp>
      <p:sp>
        <p:nvSpPr>
          <p:cNvPr id="33" name="Rectangle 32">
            <a:extLst>
              <a:ext uri="{FF2B5EF4-FFF2-40B4-BE49-F238E27FC236}">
                <a16:creationId xmlns:a16="http://schemas.microsoft.com/office/drawing/2014/main" id="{F2221BDF-EBC3-4AAD-B88F-ABE8754992D7}"/>
              </a:ext>
            </a:extLst>
          </p:cNvPr>
          <p:cNvSpPr/>
          <p:nvPr/>
        </p:nvSpPr>
        <p:spPr>
          <a:xfrm>
            <a:off x="6393963" y="1233481"/>
            <a:ext cx="1640353" cy="234629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Frequent Anxiety / Panic</a:t>
            </a:r>
          </a:p>
          <a:p>
            <a:endParaRPr lang="en-US" dirty="0">
              <a:solidFill>
                <a:schemeClr val="tx1"/>
              </a:solidFill>
            </a:endParaRPr>
          </a:p>
          <a:p>
            <a:r>
              <a:rPr lang="en-US" dirty="0">
                <a:solidFill>
                  <a:schemeClr val="tx1"/>
                </a:solidFill>
              </a:rPr>
              <a:t>Isolated Depression or Mania</a:t>
            </a:r>
          </a:p>
          <a:p>
            <a:endParaRPr lang="en-US" dirty="0">
              <a:solidFill>
                <a:schemeClr val="tx1"/>
              </a:solidFill>
            </a:endParaRPr>
          </a:p>
        </p:txBody>
      </p:sp>
      <p:cxnSp>
        <p:nvCxnSpPr>
          <p:cNvPr id="34" name="Straight Connector 33">
            <a:extLst>
              <a:ext uri="{FF2B5EF4-FFF2-40B4-BE49-F238E27FC236}">
                <a16:creationId xmlns:a16="http://schemas.microsoft.com/office/drawing/2014/main" id="{10CBC2E9-8FB6-402F-80F4-804D78E0349C}"/>
              </a:ext>
            </a:extLst>
          </p:cNvPr>
          <p:cNvCxnSpPr>
            <a:cxnSpLocks/>
          </p:cNvCxnSpPr>
          <p:nvPr/>
        </p:nvCxnSpPr>
        <p:spPr>
          <a:xfrm>
            <a:off x="8028823" y="3498853"/>
            <a:ext cx="2675667" cy="2837132"/>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C96AEBE-47A7-4429-B17F-DFC3EF0F4C21}"/>
              </a:ext>
            </a:extLst>
          </p:cNvPr>
          <p:cNvCxnSpPr>
            <a:cxnSpLocks/>
          </p:cNvCxnSpPr>
          <p:nvPr/>
        </p:nvCxnSpPr>
        <p:spPr>
          <a:xfrm>
            <a:off x="9086166" y="2205318"/>
            <a:ext cx="2155842" cy="4098048"/>
          </a:xfrm>
          <a:prstGeom prst="line">
            <a:avLst/>
          </a:prstGeom>
          <a:ln w="3810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5B95D5B-FEA4-4106-81D3-A4CDF40EBFFF}"/>
              </a:ext>
            </a:extLst>
          </p:cNvPr>
          <p:cNvCxnSpPr>
            <a:cxnSpLocks/>
          </p:cNvCxnSpPr>
          <p:nvPr/>
        </p:nvCxnSpPr>
        <p:spPr>
          <a:xfrm>
            <a:off x="11125560" y="1887798"/>
            <a:ext cx="585911" cy="436879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57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4" grpId="0"/>
      <p:bldP spid="23" grpId="0"/>
      <p:bldP spid="25" grpId="0"/>
      <p:bldP spid="29"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BB30-213B-42D2-9EBB-0E6790A81A79}"/>
              </a:ext>
            </a:extLst>
          </p:cNvPr>
          <p:cNvSpPr>
            <a:spLocks noGrp="1"/>
          </p:cNvSpPr>
          <p:nvPr>
            <p:ph type="title"/>
          </p:nvPr>
        </p:nvSpPr>
        <p:spPr/>
        <p:txBody>
          <a:bodyPr>
            <a:normAutofit/>
          </a:bodyPr>
          <a:lstStyle/>
          <a:p>
            <a:r>
              <a:rPr lang="en-US" sz="4800" dirty="0"/>
              <a:t>Look Who’s Talking</a:t>
            </a:r>
          </a:p>
        </p:txBody>
      </p:sp>
      <p:sp>
        <p:nvSpPr>
          <p:cNvPr id="3" name="Content Placeholder 2">
            <a:extLst>
              <a:ext uri="{FF2B5EF4-FFF2-40B4-BE49-F238E27FC236}">
                <a16:creationId xmlns:a16="http://schemas.microsoft.com/office/drawing/2014/main" id="{F81B3205-A285-4A90-A484-4B092408C939}"/>
              </a:ext>
            </a:extLst>
          </p:cNvPr>
          <p:cNvSpPr>
            <a:spLocks noGrp="1"/>
          </p:cNvSpPr>
          <p:nvPr>
            <p:ph idx="1"/>
          </p:nvPr>
        </p:nvSpPr>
        <p:spPr/>
        <p:txBody>
          <a:bodyPr>
            <a:normAutofit/>
          </a:bodyPr>
          <a:lstStyle/>
          <a:p>
            <a:pPr marL="514350" indent="-514350">
              <a:buAutoNum type="arabicPeriod"/>
            </a:pPr>
            <a:r>
              <a:rPr lang="en-US" sz="4000" dirty="0"/>
              <a:t>Paid Consultants</a:t>
            </a:r>
          </a:p>
          <a:p>
            <a:pPr marL="514350" indent="-514350">
              <a:buAutoNum type="arabicPeriod"/>
            </a:pPr>
            <a:r>
              <a:rPr lang="en-US" sz="4000" dirty="0"/>
              <a:t>Concerned Volunteers</a:t>
            </a:r>
          </a:p>
          <a:p>
            <a:pPr marL="514350" indent="-514350">
              <a:buAutoNum type="arabicPeriod"/>
            </a:pPr>
            <a:r>
              <a:rPr lang="en-US" sz="4000" dirty="0"/>
              <a:t>Connected Volunteers</a:t>
            </a:r>
          </a:p>
          <a:p>
            <a:pPr marL="514350" indent="-514350">
              <a:buAutoNum type="arabicPeriod"/>
            </a:pPr>
            <a:r>
              <a:rPr lang="en-US" sz="4000" dirty="0"/>
              <a:t>Those Who Live It</a:t>
            </a:r>
          </a:p>
        </p:txBody>
      </p:sp>
    </p:spTree>
    <p:extLst>
      <p:ext uri="{BB962C8B-B14F-4D97-AF65-F5344CB8AC3E}">
        <p14:creationId xmlns:p14="http://schemas.microsoft.com/office/powerpoint/2010/main" val="1683116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BB30-213B-42D2-9EBB-0E6790A81A79}"/>
              </a:ext>
            </a:extLst>
          </p:cNvPr>
          <p:cNvSpPr>
            <a:spLocks noGrp="1"/>
          </p:cNvSpPr>
          <p:nvPr>
            <p:ph type="title"/>
          </p:nvPr>
        </p:nvSpPr>
        <p:spPr>
          <a:xfrm>
            <a:off x="838200" y="136525"/>
            <a:ext cx="10515600" cy="736088"/>
          </a:xfrm>
        </p:spPr>
        <p:txBody>
          <a:bodyPr/>
          <a:lstStyle/>
          <a:p>
            <a:r>
              <a:rPr lang="en-US" dirty="0"/>
              <a:t>What Are They Saying to You?</a:t>
            </a:r>
          </a:p>
        </p:txBody>
      </p:sp>
      <p:sp>
        <p:nvSpPr>
          <p:cNvPr id="3" name="Content Placeholder 2">
            <a:extLst>
              <a:ext uri="{FF2B5EF4-FFF2-40B4-BE49-F238E27FC236}">
                <a16:creationId xmlns:a16="http://schemas.microsoft.com/office/drawing/2014/main" id="{F81B3205-A285-4A90-A484-4B092408C939}"/>
              </a:ext>
            </a:extLst>
          </p:cNvPr>
          <p:cNvSpPr>
            <a:spLocks noGrp="1"/>
          </p:cNvSpPr>
          <p:nvPr>
            <p:ph idx="1"/>
          </p:nvPr>
        </p:nvSpPr>
        <p:spPr>
          <a:xfrm>
            <a:off x="570271" y="993058"/>
            <a:ext cx="11218606" cy="5363292"/>
          </a:xfrm>
        </p:spPr>
        <p:txBody>
          <a:bodyPr>
            <a:normAutofit fontScale="85000" lnSpcReduction="20000"/>
          </a:bodyPr>
          <a:lstStyle/>
          <a:p>
            <a:pPr marL="342900" marR="0" lvl="0" indent="-342900">
              <a:lnSpc>
                <a:spcPct val="100000"/>
              </a:lnSpc>
              <a:spcBef>
                <a:spcPts val="0"/>
              </a:spcBef>
              <a:spcAft>
                <a:spcPts val="0"/>
              </a:spcAft>
              <a:buFont typeface="Symbol" panose="05050102010706020507" pitchFamily="18" charset="2"/>
              <a:buChar char=""/>
            </a:pP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Addressing the Lawyer Suicide </a:t>
            </a:r>
            <a:r>
              <a:rPr lang="en-US" sz="2800" kern="0" dirty="0">
                <a:effectLst/>
                <a:highlight>
                  <a:srgbClr val="FFFF00"/>
                </a:highlight>
                <a:latin typeface="Century Schoolbook" panose="02040604050505020304" pitchFamily="18" charset="0"/>
                <a:ea typeface="Times New Roman" panose="02020603050405020304" pitchFamily="18" charset="0"/>
                <a:cs typeface="Arial" panose="020B0604020202020204" pitchFamily="34" charset="0"/>
              </a:rPr>
              <a:t>Crisis</a:t>
            </a: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 A Guide for Bar Leaders.</a:t>
            </a:r>
            <a:endParaRPr lang="en-US" sz="2800" kern="100" dirty="0">
              <a:effectLst/>
              <a:latin typeface="Century Schoolbook" panose="02040604050505020304" pitchFamily="18" charset="0"/>
              <a:ea typeface="Times New Roman" panose="02020603050405020304" pitchFamily="18" charset="0"/>
              <a:cs typeface="Arial" panose="020B0604020202020204" pitchFamily="34" charset="0"/>
            </a:endParaRPr>
          </a:p>
          <a:p>
            <a:pPr marL="342900" marR="0" lvl="0" indent="-342900">
              <a:lnSpc>
                <a:spcPct val="100000"/>
              </a:lnSpc>
              <a:spcBef>
                <a:spcPts val="0"/>
              </a:spcBef>
              <a:spcAft>
                <a:spcPts val="0"/>
              </a:spcAft>
              <a:buFont typeface="Symbol" panose="05050102010706020507" pitchFamily="18" charset="2"/>
              <a:buChar char=""/>
            </a:pP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Lawyer Mental Health </a:t>
            </a:r>
            <a:r>
              <a:rPr lang="en-US" sz="2800" kern="0" dirty="0">
                <a:effectLst/>
                <a:highlight>
                  <a:srgbClr val="FFFF00"/>
                </a:highlight>
                <a:latin typeface="Century Schoolbook" panose="02040604050505020304" pitchFamily="18" charset="0"/>
                <a:ea typeface="Times New Roman" panose="02020603050405020304" pitchFamily="18" charset="0"/>
                <a:cs typeface="Arial" panose="020B0604020202020204" pitchFamily="34" charset="0"/>
              </a:rPr>
              <a:t>Crisis</a:t>
            </a: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 Unveiling 2023 Data, Trends, and Essential Resources for Building Healthier Legal Careers</a:t>
            </a:r>
            <a:endParaRPr lang="en-US" sz="2800" kern="100" dirty="0">
              <a:effectLst/>
              <a:latin typeface="Century Schoolbook" panose="02040604050505020304" pitchFamily="18" charset="0"/>
              <a:ea typeface="Times New Roman" panose="02020603050405020304" pitchFamily="18" charset="0"/>
              <a:cs typeface="Arial" panose="020B0604020202020204" pitchFamily="34" charset="0"/>
            </a:endParaRPr>
          </a:p>
          <a:p>
            <a:pPr marL="342900" marR="0" lvl="0" indent="-342900">
              <a:lnSpc>
                <a:spcPct val="100000"/>
              </a:lnSpc>
              <a:spcBef>
                <a:spcPts val="0"/>
              </a:spcBef>
              <a:spcAft>
                <a:spcPts val="0"/>
              </a:spcAft>
              <a:buFont typeface="Symbol" panose="05050102010706020507" pitchFamily="18" charset="2"/>
              <a:buChar char=""/>
            </a:pP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Mental Health in the Legal Profession: A </a:t>
            </a:r>
            <a:r>
              <a:rPr lang="en-US" sz="2800" kern="0" dirty="0">
                <a:effectLst/>
                <a:highlight>
                  <a:srgbClr val="FFFF00"/>
                </a:highlight>
                <a:latin typeface="Century Schoolbook" panose="02040604050505020304" pitchFamily="18" charset="0"/>
                <a:ea typeface="Times New Roman" panose="02020603050405020304" pitchFamily="18" charset="0"/>
                <a:cs typeface="Arial" panose="020B0604020202020204" pitchFamily="34" charset="0"/>
              </a:rPr>
              <a:t>Crisis</a:t>
            </a: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 a Case Study and a Call to Action</a:t>
            </a:r>
            <a:endParaRPr lang="en-US" sz="2800" kern="1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We Are in a </a:t>
            </a:r>
            <a:r>
              <a:rPr lang="en-US" sz="2800" kern="0" dirty="0">
                <a:effectLst/>
                <a:highlight>
                  <a:srgbClr val="FFFF00"/>
                </a:highlight>
                <a:latin typeface="Century Schoolbook" panose="02040604050505020304" pitchFamily="18" charset="0"/>
                <a:ea typeface="Times New Roman" panose="02020603050405020304" pitchFamily="18" charset="0"/>
                <a:cs typeface="Arial" panose="020B0604020202020204" pitchFamily="34" charset="0"/>
              </a:rPr>
              <a:t>Crisis</a:t>
            </a: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 Attorney, Judge Suicide Prevention Takes Center Stage in Georgia</a:t>
            </a:r>
            <a:endParaRPr lang="en-US" sz="2800" kern="1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Mental health </a:t>
            </a:r>
            <a:r>
              <a:rPr lang="en-US" sz="2800" kern="0" dirty="0">
                <a:effectLst/>
                <a:highlight>
                  <a:srgbClr val="FFFF00"/>
                </a:highlight>
                <a:latin typeface="Century Schoolbook" panose="02040604050505020304" pitchFamily="18" charset="0"/>
                <a:ea typeface="Times New Roman" panose="02020603050405020304" pitchFamily="18" charset="0"/>
                <a:cs typeface="Arial" panose="020B0604020202020204" pitchFamily="34" charset="0"/>
              </a:rPr>
              <a:t>crises</a:t>
            </a: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 plague attorneys along with alcohol abuse </a:t>
            </a:r>
            <a:endParaRPr lang="en-US" sz="2800" kern="1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Lawyer Well Being as a </a:t>
            </a:r>
            <a:r>
              <a:rPr lang="en-US" sz="2800" kern="0" dirty="0">
                <a:effectLst/>
                <a:highlight>
                  <a:srgbClr val="FFFF00"/>
                </a:highlight>
                <a:latin typeface="Century Schoolbook" panose="02040604050505020304" pitchFamily="18" charset="0"/>
                <a:ea typeface="Times New Roman" panose="02020603050405020304" pitchFamily="18" charset="0"/>
                <a:cs typeface="Arial" panose="020B0604020202020204" pitchFamily="34" charset="0"/>
              </a:rPr>
              <a:t>Crisis</a:t>
            </a: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 of the Profession.</a:t>
            </a:r>
            <a:r>
              <a:rPr lang="en-US" sz="2800" kern="100" dirty="0">
                <a:effectLst/>
                <a:latin typeface="Century Schoolbook" panose="02040604050505020304" pitchFamily="18"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“The legal industry has the </a:t>
            </a:r>
            <a:r>
              <a:rPr lang="en-US" sz="2800" kern="0" dirty="0">
                <a:effectLst/>
                <a:highlight>
                  <a:srgbClr val="FFFF00"/>
                </a:highlight>
                <a:latin typeface="Century Schoolbook" panose="02040604050505020304" pitchFamily="18" charset="0"/>
                <a:ea typeface="Times New Roman" panose="02020603050405020304" pitchFamily="18" charset="0"/>
                <a:cs typeface="Arial" panose="020B0604020202020204" pitchFamily="34" charset="0"/>
              </a:rPr>
              <a:t>11th-highest incidence of suicide </a:t>
            </a: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among professions.” </a:t>
            </a:r>
            <a:endParaRPr lang="en-US" sz="2800" kern="1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a:t>
            </a:r>
            <a:r>
              <a:rPr lang="en-US" sz="2800" kern="0" dirty="0">
                <a:effectLst/>
                <a:highlight>
                  <a:srgbClr val="FFFF00"/>
                </a:highlight>
                <a:latin typeface="Century Schoolbook" panose="02040604050505020304" pitchFamily="18" charset="0"/>
                <a:ea typeface="Times New Roman" panose="02020603050405020304" pitchFamily="18" charset="0"/>
                <a:cs typeface="Arial" panose="020B0604020202020204" pitchFamily="34" charset="0"/>
              </a:rPr>
              <a:t>Lawyers ranked fourth </a:t>
            </a: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when the proportion of suicides in that profession is compared to suicides in all other occupations . . .” </a:t>
            </a:r>
            <a:endParaRPr lang="en-US" sz="2800" kern="1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“Male lawyers in the United States are </a:t>
            </a:r>
            <a:r>
              <a:rPr lang="en-US" sz="2800" kern="0" dirty="0">
                <a:effectLst/>
                <a:highlight>
                  <a:srgbClr val="FFFF00"/>
                </a:highlight>
                <a:latin typeface="Century Schoolbook" panose="02040604050505020304" pitchFamily="18" charset="0"/>
                <a:ea typeface="Times New Roman" panose="02020603050405020304" pitchFamily="18" charset="0"/>
                <a:cs typeface="Arial" panose="020B0604020202020204" pitchFamily="34" charset="0"/>
              </a:rPr>
              <a:t>two times more likely </a:t>
            </a: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to commit suicide than men in the general population.”  </a:t>
            </a:r>
            <a:endParaRPr lang="en-US" sz="2800" kern="1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a:t>
            </a:r>
            <a:r>
              <a:rPr lang="en-US" sz="2800" kern="0" dirty="0">
                <a:effectLst/>
                <a:highlight>
                  <a:srgbClr val="FFFF00"/>
                </a:highlight>
                <a:latin typeface="Century Schoolbook" panose="02040604050505020304" pitchFamily="18" charset="0"/>
                <a:ea typeface="Times New Roman" panose="02020603050405020304" pitchFamily="18" charset="0"/>
                <a:cs typeface="Arial" panose="020B0604020202020204" pitchFamily="34" charset="0"/>
              </a:rPr>
              <a:t>Suicide ranks among the leading causes of premature death </a:t>
            </a:r>
            <a:r>
              <a:rPr lang="en-US" sz="2800" kern="0" dirty="0">
                <a:effectLst/>
                <a:latin typeface="Century Schoolbook" panose="02040604050505020304" pitchFamily="18" charset="0"/>
                <a:ea typeface="Times New Roman" panose="02020603050405020304" pitchFamily="18" charset="0"/>
                <a:cs typeface="Arial" panose="020B0604020202020204" pitchFamily="34" charset="0"/>
              </a:rPr>
              <a:t>among lawyers.”</a:t>
            </a:r>
            <a:endParaRPr lang="en-US" dirty="0"/>
          </a:p>
          <a:p>
            <a:pPr marL="342900" marR="0" lvl="0" indent="-342900">
              <a:lnSpc>
                <a:spcPct val="107000"/>
              </a:lnSpc>
              <a:spcBef>
                <a:spcPts val="0"/>
              </a:spcBef>
              <a:spcAft>
                <a:spcPts val="0"/>
              </a:spcAft>
              <a:buFont typeface="Wingdings" panose="05000000000000000000" pitchFamily="2" charset="2"/>
              <a:buChar char=""/>
              <a:tabLst>
                <a:tab pos="457200" algn="l"/>
              </a:tabLst>
            </a:pPr>
            <a:endParaRPr lang="en-US" sz="2800" kern="100" dirty="0">
              <a:effectLst/>
              <a:latin typeface="Century Schoolbook" panose="020406040505050203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2401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92506C-D617-F68C-1825-3031733CB526}"/>
              </a:ext>
            </a:extLst>
          </p:cNvPr>
          <p:cNvSpPr>
            <a:spLocks noGrp="1"/>
          </p:cNvSpPr>
          <p:nvPr>
            <p:ph idx="1"/>
          </p:nvPr>
        </p:nvSpPr>
        <p:spPr>
          <a:xfrm>
            <a:off x="838200" y="1250302"/>
            <a:ext cx="10515600" cy="4926661"/>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endParaRPr lang="en-US" sz="1800" kern="0" dirty="0">
              <a:effectLst/>
              <a:latin typeface="Century Schoolbook" panose="02040604050505020304" pitchFamily="18" charset="0"/>
              <a:ea typeface="Times New Roman" panose="02020603050405020304" pitchFamily="18" charset="0"/>
              <a:cs typeface="Arial" panose="020B0604020202020204" pitchFamily="34" charset="0"/>
            </a:endParaRPr>
          </a:p>
          <a:p>
            <a:pPr marL="0" marR="0" indent="0">
              <a:spcBef>
                <a:spcPts val="0"/>
              </a:spcBef>
              <a:spcAft>
                <a:spcPts val="0"/>
              </a:spcAft>
              <a:buNone/>
              <a:tabLst>
                <a:tab pos="457200" algn="l"/>
              </a:tabLst>
            </a:pPr>
            <a:r>
              <a:rPr lang="en-US" sz="1800" kern="100" dirty="0">
                <a:effectLst/>
                <a:latin typeface="Century Schoolbook" panose="02040604050505020304" pitchFamily="18" charset="0"/>
                <a:ea typeface="Calibri" panose="020F0502020204030204" pitchFamily="34" charset="0"/>
                <a:cs typeface="Times New Roman" panose="02020603050405020304" pitchFamily="18" charset="0"/>
              </a:rPr>
              <a:t> </a:t>
            </a:r>
          </a:p>
          <a:p>
            <a:pPr marL="0" indent="0">
              <a:buNone/>
            </a:pPr>
            <a:endParaRPr lang="en-US" dirty="0"/>
          </a:p>
        </p:txBody>
      </p:sp>
      <p:sp>
        <p:nvSpPr>
          <p:cNvPr id="5" name="Title 4">
            <a:extLst>
              <a:ext uri="{FF2B5EF4-FFF2-40B4-BE49-F238E27FC236}">
                <a16:creationId xmlns:a16="http://schemas.microsoft.com/office/drawing/2014/main" id="{6B211CDF-0FC4-DC6C-80E8-B104E6D207C2}"/>
              </a:ext>
            </a:extLst>
          </p:cNvPr>
          <p:cNvSpPr>
            <a:spLocks noGrp="1"/>
          </p:cNvSpPr>
          <p:nvPr>
            <p:ph type="title"/>
          </p:nvPr>
        </p:nvSpPr>
        <p:spPr>
          <a:xfrm>
            <a:off x="922176" y="136525"/>
            <a:ext cx="10515600" cy="1325563"/>
          </a:xfrm>
        </p:spPr>
        <p:txBody>
          <a:bodyPr/>
          <a:lstStyle/>
          <a:p>
            <a:r>
              <a:rPr lang="en-US" dirty="0">
                <a:latin typeface="Century Schoolbook" panose="02040604050505020304" pitchFamily="18" charset="0"/>
              </a:rPr>
              <a:t>What They Show You</a:t>
            </a:r>
          </a:p>
        </p:txBody>
      </p:sp>
      <p:sp>
        <p:nvSpPr>
          <p:cNvPr id="7" name="Rectangle 6">
            <a:extLst>
              <a:ext uri="{FF2B5EF4-FFF2-40B4-BE49-F238E27FC236}">
                <a16:creationId xmlns:a16="http://schemas.microsoft.com/office/drawing/2014/main" id="{FC5B4DC3-35B5-E964-CE6A-FAF9D921CEE1}"/>
              </a:ext>
            </a:extLst>
          </p:cNvPr>
          <p:cNvSpPr/>
          <p:nvPr/>
        </p:nvSpPr>
        <p:spPr>
          <a:xfrm>
            <a:off x="0" y="0"/>
            <a:ext cx="12127345" cy="6858000"/>
          </a:xfrm>
          <a:prstGeom prst="rect">
            <a:avLst/>
          </a:prstGeom>
          <a:noFill/>
          <a:ln w="161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covering his face with his hand&#10;&#10;Description automatically generated">
            <a:extLst>
              <a:ext uri="{FF2B5EF4-FFF2-40B4-BE49-F238E27FC236}">
                <a16:creationId xmlns:a16="http://schemas.microsoft.com/office/drawing/2014/main" id="{893B652B-8872-F4B4-D487-C7FCF0F2F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892" y="1462088"/>
            <a:ext cx="2807335" cy="1581150"/>
          </a:xfrm>
          <a:prstGeom prst="rect">
            <a:avLst/>
          </a:prstGeom>
        </p:spPr>
      </p:pic>
      <p:pic>
        <p:nvPicPr>
          <p:cNvPr id="3" name="Picture 2" descr="A silhouette of a person in a dark hallway&#10;&#10;Description automatically generated">
            <a:extLst>
              <a:ext uri="{FF2B5EF4-FFF2-40B4-BE49-F238E27FC236}">
                <a16:creationId xmlns:a16="http://schemas.microsoft.com/office/drawing/2014/main" id="{CD5A42BA-EEBC-2B62-A74B-C22A185C4F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1012" y="3267749"/>
            <a:ext cx="2922905" cy="2353945"/>
          </a:xfrm>
          <a:prstGeom prst="rect">
            <a:avLst/>
          </a:prstGeom>
        </p:spPr>
      </p:pic>
      <p:pic>
        <p:nvPicPr>
          <p:cNvPr id="8" name="Picture 7" descr="A close-up of a person&#10;&#10;Description automatically generated">
            <a:extLst>
              <a:ext uri="{FF2B5EF4-FFF2-40B4-BE49-F238E27FC236}">
                <a16:creationId xmlns:a16="http://schemas.microsoft.com/office/drawing/2014/main" id="{309DDADA-0E46-EAF3-1E81-2BDD88B32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3540" y="3465671"/>
            <a:ext cx="1725295" cy="2488565"/>
          </a:xfrm>
          <a:prstGeom prst="rect">
            <a:avLst/>
          </a:prstGeom>
        </p:spPr>
      </p:pic>
      <p:pic>
        <p:nvPicPr>
          <p:cNvPr id="9" name="Picture 8" descr="A person's face with text on it&#10;&#10;Description automatically generated">
            <a:extLst>
              <a:ext uri="{FF2B5EF4-FFF2-40B4-BE49-F238E27FC236}">
                <a16:creationId xmlns:a16="http://schemas.microsoft.com/office/drawing/2014/main" id="{98C929C3-6BF7-F623-D5B0-C52CBC7FA0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1341" y="2514357"/>
            <a:ext cx="2717165" cy="2079625"/>
          </a:xfrm>
          <a:prstGeom prst="rect">
            <a:avLst/>
          </a:prstGeom>
        </p:spPr>
      </p:pic>
      <p:pic>
        <p:nvPicPr>
          <p:cNvPr id="10" name="Picture 9" descr="A person with a broken head&#10;&#10;Description automatically generated">
            <a:extLst>
              <a:ext uri="{FF2B5EF4-FFF2-40B4-BE49-F238E27FC236}">
                <a16:creationId xmlns:a16="http://schemas.microsoft.com/office/drawing/2014/main" id="{63ADCEF4-B772-D0C3-4732-98848085FCE4}"/>
              </a:ext>
            </a:extLst>
          </p:cNvPr>
          <p:cNvPicPr>
            <a:picLocks noChangeAspect="1"/>
          </p:cNvPicPr>
          <p:nvPr/>
        </p:nvPicPr>
        <p:blipFill>
          <a:blip r:embed="rId6"/>
          <a:stretch>
            <a:fillRect/>
          </a:stretch>
        </p:blipFill>
        <p:spPr>
          <a:xfrm>
            <a:off x="7866677" y="1113777"/>
            <a:ext cx="2554605" cy="1815465"/>
          </a:xfrm>
          <a:prstGeom prst="rect">
            <a:avLst/>
          </a:prstGeom>
        </p:spPr>
      </p:pic>
    </p:spTree>
    <p:extLst>
      <p:ext uri="{BB962C8B-B14F-4D97-AF65-F5344CB8AC3E}">
        <p14:creationId xmlns:p14="http://schemas.microsoft.com/office/powerpoint/2010/main" val="93421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B10E3-A3B5-4DDA-BEF2-C1100B1A260F}"/>
              </a:ext>
            </a:extLst>
          </p:cNvPr>
          <p:cNvSpPr>
            <a:spLocks noGrp="1"/>
          </p:cNvSpPr>
          <p:nvPr>
            <p:ph type="title"/>
          </p:nvPr>
        </p:nvSpPr>
        <p:spPr>
          <a:xfrm>
            <a:off x="609600" y="304800"/>
            <a:ext cx="10972800" cy="787400"/>
          </a:xfrm>
        </p:spPr>
        <p:txBody>
          <a:bodyPr/>
          <a:lstStyle/>
          <a:p>
            <a:r>
              <a:rPr lang="en-US" b="1" dirty="0"/>
              <a:t>Scary Suicide Statistics???</a:t>
            </a:r>
          </a:p>
        </p:txBody>
      </p:sp>
      <p:sp>
        <p:nvSpPr>
          <p:cNvPr id="5" name="Content Placeholder 4">
            <a:extLst>
              <a:ext uri="{FF2B5EF4-FFF2-40B4-BE49-F238E27FC236}">
                <a16:creationId xmlns:a16="http://schemas.microsoft.com/office/drawing/2014/main" id="{2E015322-8946-4763-B549-E4D4FB726D52}"/>
              </a:ext>
            </a:extLst>
          </p:cNvPr>
          <p:cNvSpPr>
            <a:spLocks noGrp="1"/>
          </p:cNvSpPr>
          <p:nvPr>
            <p:ph idx="1"/>
          </p:nvPr>
        </p:nvSpPr>
        <p:spPr>
          <a:xfrm>
            <a:off x="609600" y="1193800"/>
            <a:ext cx="10972800" cy="4902200"/>
          </a:xfrm>
        </p:spPr>
        <p:txBody>
          <a:bodyPr/>
          <a:lstStyle/>
          <a:p>
            <a:pPr marL="0" indent="0">
              <a:buNone/>
            </a:pPr>
            <a:r>
              <a:rPr lang="en-US" dirty="0"/>
              <a:t>Most Recent CDC Stats:</a:t>
            </a:r>
          </a:p>
          <a:p>
            <a:pPr lvl="1"/>
            <a:endParaRPr lang="en-US" dirty="0"/>
          </a:p>
          <a:p>
            <a:endParaRPr lang="en-US" dirty="0"/>
          </a:p>
          <a:p>
            <a:endParaRPr lang="en-US" dirty="0"/>
          </a:p>
        </p:txBody>
      </p:sp>
      <p:sp>
        <p:nvSpPr>
          <p:cNvPr id="4" name="TextBox 3">
            <a:extLst>
              <a:ext uri="{FF2B5EF4-FFF2-40B4-BE49-F238E27FC236}">
                <a16:creationId xmlns:a16="http://schemas.microsoft.com/office/drawing/2014/main" id="{7A459BA2-147F-488F-BA89-037BD587FEBA}"/>
              </a:ext>
            </a:extLst>
          </p:cNvPr>
          <p:cNvSpPr txBox="1"/>
          <p:nvPr/>
        </p:nvSpPr>
        <p:spPr>
          <a:xfrm>
            <a:off x="9245600" y="6515100"/>
            <a:ext cx="2540000" cy="304800"/>
          </a:xfrm>
          <a:prstGeom prst="rect">
            <a:avLst/>
          </a:prstGeom>
        </p:spPr>
        <p:txBody>
          <a:bodyPr wrap="square" lIns="0" tIns="0" rIns="0" bIns="0" rtlCol="0">
            <a:noAutofit/>
          </a:bodyPr>
          <a:lstStyle/>
          <a:p>
            <a:r>
              <a:rPr lang="en-US" sz="1067" dirty="0">
                <a:solidFill>
                  <a:schemeClr val="accent5"/>
                </a:solidFill>
              </a:rPr>
              <a:t>© 2020, Eric C. Lang – elang@langlegal.com</a:t>
            </a:r>
          </a:p>
        </p:txBody>
      </p:sp>
      <p:sp>
        <p:nvSpPr>
          <p:cNvPr id="6" name="Rectangle 5">
            <a:extLst>
              <a:ext uri="{FF2B5EF4-FFF2-40B4-BE49-F238E27FC236}">
                <a16:creationId xmlns:a16="http://schemas.microsoft.com/office/drawing/2014/main" id="{CB720185-EDC2-4DDD-9124-C7769B04C045}"/>
              </a:ext>
            </a:extLst>
          </p:cNvPr>
          <p:cNvSpPr/>
          <p:nvPr/>
        </p:nvSpPr>
        <p:spPr>
          <a:xfrm>
            <a:off x="0" y="0"/>
            <a:ext cx="12192000" cy="6858000"/>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a:extLst>
              <a:ext uri="{FF2B5EF4-FFF2-40B4-BE49-F238E27FC236}">
                <a16:creationId xmlns:a16="http://schemas.microsoft.com/office/drawing/2014/main" id="{5477965D-3F61-00D9-5CA9-5CE0429D6CAB}"/>
              </a:ext>
            </a:extLst>
          </p:cNvPr>
          <p:cNvPicPr>
            <a:picLocks noChangeAspect="1"/>
          </p:cNvPicPr>
          <p:nvPr/>
        </p:nvPicPr>
        <p:blipFill>
          <a:blip r:embed="rId2"/>
          <a:stretch>
            <a:fillRect/>
          </a:stretch>
        </p:blipFill>
        <p:spPr>
          <a:xfrm>
            <a:off x="2751825" y="1599198"/>
            <a:ext cx="5874589" cy="1910284"/>
          </a:xfrm>
          <a:prstGeom prst="rect">
            <a:avLst/>
          </a:prstGeom>
        </p:spPr>
      </p:pic>
      <p:pic>
        <p:nvPicPr>
          <p:cNvPr id="7" name="Picture 6">
            <a:extLst>
              <a:ext uri="{FF2B5EF4-FFF2-40B4-BE49-F238E27FC236}">
                <a16:creationId xmlns:a16="http://schemas.microsoft.com/office/drawing/2014/main" id="{03CAC695-33ED-9542-77E4-078E11F03BCE}"/>
              </a:ext>
            </a:extLst>
          </p:cNvPr>
          <p:cNvPicPr>
            <a:picLocks noChangeAspect="1"/>
          </p:cNvPicPr>
          <p:nvPr/>
        </p:nvPicPr>
        <p:blipFill>
          <a:blip r:embed="rId3"/>
          <a:stretch>
            <a:fillRect/>
          </a:stretch>
        </p:blipFill>
        <p:spPr>
          <a:xfrm>
            <a:off x="2751825" y="3499007"/>
            <a:ext cx="5874589" cy="434557"/>
          </a:xfrm>
          <a:prstGeom prst="rect">
            <a:avLst/>
          </a:prstGeom>
        </p:spPr>
      </p:pic>
      <p:pic>
        <p:nvPicPr>
          <p:cNvPr id="8" name="Picture 7">
            <a:extLst>
              <a:ext uri="{FF2B5EF4-FFF2-40B4-BE49-F238E27FC236}">
                <a16:creationId xmlns:a16="http://schemas.microsoft.com/office/drawing/2014/main" id="{746C255C-3FB3-3C4A-88D6-F0118247097C}"/>
              </a:ext>
            </a:extLst>
          </p:cNvPr>
          <p:cNvPicPr>
            <a:picLocks noChangeAspect="1"/>
          </p:cNvPicPr>
          <p:nvPr/>
        </p:nvPicPr>
        <p:blipFill>
          <a:blip r:embed="rId4"/>
          <a:stretch>
            <a:fillRect/>
          </a:stretch>
        </p:blipFill>
        <p:spPr>
          <a:xfrm>
            <a:off x="431321" y="4151717"/>
            <a:ext cx="11006189" cy="948987"/>
          </a:xfrm>
          <a:prstGeom prst="rect">
            <a:avLst/>
          </a:prstGeom>
        </p:spPr>
      </p:pic>
      <p:pic>
        <p:nvPicPr>
          <p:cNvPr id="9" name="Picture 8">
            <a:extLst>
              <a:ext uri="{FF2B5EF4-FFF2-40B4-BE49-F238E27FC236}">
                <a16:creationId xmlns:a16="http://schemas.microsoft.com/office/drawing/2014/main" id="{4416E493-40EF-CB10-16EA-F86DFDBA44AE}"/>
              </a:ext>
            </a:extLst>
          </p:cNvPr>
          <p:cNvPicPr>
            <a:picLocks noChangeAspect="1"/>
          </p:cNvPicPr>
          <p:nvPr/>
        </p:nvPicPr>
        <p:blipFill>
          <a:blip r:embed="rId5"/>
          <a:stretch>
            <a:fillRect/>
          </a:stretch>
        </p:blipFill>
        <p:spPr>
          <a:xfrm>
            <a:off x="431321" y="5100704"/>
            <a:ext cx="11201415" cy="789710"/>
          </a:xfrm>
          <a:prstGeom prst="rect">
            <a:avLst/>
          </a:prstGeom>
        </p:spPr>
      </p:pic>
      <p:sp>
        <p:nvSpPr>
          <p:cNvPr id="10" name="Oval 9">
            <a:extLst>
              <a:ext uri="{FF2B5EF4-FFF2-40B4-BE49-F238E27FC236}">
                <a16:creationId xmlns:a16="http://schemas.microsoft.com/office/drawing/2014/main" id="{BBA3D772-78C7-4C50-B224-F88A39CE192C}"/>
              </a:ext>
            </a:extLst>
          </p:cNvPr>
          <p:cNvSpPr/>
          <p:nvPr/>
        </p:nvSpPr>
        <p:spPr>
          <a:xfrm>
            <a:off x="5934415" y="5100704"/>
            <a:ext cx="380121" cy="3085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6B9DDD6-EA21-99A3-3C9C-CC9BFA549DE4}"/>
              </a:ext>
            </a:extLst>
          </p:cNvPr>
          <p:cNvSpPr/>
          <p:nvPr/>
        </p:nvSpPr>
        <p:spPr>
          <a:xfrm>
            <a:off x="8865479" y="5070848"/>
            <a:ext cx="278521" cy="308587"/>
          </a:xfrm>
          <a:prstGeom prst="ellips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02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4B2E48-8052-147F-F871-C16B3C441DC7}"/>
              </a:ext>
            </a:extLst>
          </p:cNvPr>
          <p:cNvSpPr>
            <a:spLocks noGrp="1"/>
          </p:cNvSpPr>
          <p:nvPr>
            <p:ph type="title"/>
          </p:nvPr>
        </p:nvSpPr>
        <p:spPr>
          <a:xfrm>
            <a:off x="838200" y="136525"/>
            <a:ext cx="10515600" cy="875200"/>
          </a:xfrm>
        </p:spPr>
        <p:txBody>
          <a:bodyPr/>
          <a:lstStyle/>
          <a:p>
            <a:r>
              <a:rPr lang="en-US" dirty="0">
                <a:latin typeface="Century Schoolbook" panose="02040604050505020304" pitchFamily="18" charset="0"/>
              </a:rPr>
              <a:t>Attorney Suicide in Statistical Context</a:t>
            </a:r>
          </a:p>
        </p:txBody>
      </p:sp>
      <p:graphicFrame>
        <p:nvGraphicFramePr>
          <p:cNvPr id="17" name="Table 16">
            <a:extLst>
              <a:ext uri="{FF2B5EF4-FFF2-40B4-BE49-F238E27FC236}">
                <a16:creationId xmlns:a16="http://schemas.microsoft.com/office/drawing/2014/main" id="{B9F7BF1D-8FB8-A56F-F0DC-2A03FD4B7F37}"/>
              </a:ext>
            </a:extLst>
          </p:cNvPr>
          <p:cNvGraphicFramePr>
            <a:graphicFrameLocks noGrp="1"/>
          </p:cNvGraphicFramePr>
          <p:nvPr/>
        </p:nvGraphicFramePr>
        <p:xfrm>
          <a:off x="2185813" y="921743"/>
          <a:ext cx="6893616" cy="1568150"/>
        </p:xfrm>
        <a:graphic>
          <a:graphicData uri="http://schemas.openxmlformats.org/drawingml/2006/table">
            <a:tbl>
              <a:tblPr firstRow="1" firstCol="1" bandRow="1">
                <a:tableStyleId>{5C22544A-7EE6-4342-B048-85BDC9FD1C3A}</a:tableStyleId>
              </a:tblPr>
              <a:tblGrid>
                <a:gridCol w="1058004">
                  <a:extLst>
                    <a:ext uri="{9D8B030D-6E8A-4147-A177-3AD203B41FA5}">
                      <a16:colId xmlns:a16="http://schemas.microsoft.com/office/drawing/2014/main" val="1272075265"/>
                    </a:ext>
                  </a:extLst>
                </a:gridCol>
                <a:gridCol w="1526180">
                  <a:extLst>
                    <a:ext uri="{9D8B030D-6E8A-4147-A177-3AD203B41FA5}">
                      <a16:colId xmlns:a16="http://schemas.microsoft.com/office/drawing/2014/main" val="3025484076"/>
                    </a:ext>
                  </a:extLst>
                </a:gridCol>
                <a:gridCol w="1393469">
                  <a:extLst>
                    <a:ext uri="{9D8B030D-6E8A-4147-A177-3AD203B41FA5}">
                      <a16:colId xmlns:a16="http://schemas.microsoft.com/office/drawing/2014/main" val="1884353880"/>
                    </a:ext>
                  </a:extLst>
                </a:gridCol>
                <a:gridCol w="1684697">
                  <a:extLst>
                    <a:ext uri="{9D8B030D-6E8A-4147-A177-3AD203B41FA5}">
                      <a16:colId xmlns:a16="http://schemas.microsoft.com/office/drawing/2014/main" val="2378655300"/>
                    </a:ext>
                  </a:extLst>
                </a:gridCol>
                <a:gridCol w="1231266">
                  <a:extLst>
                    <a:ext uri="{9D8B030D-6E8A-4147-A177-3AD203B41FA5}">
                      <a16:colId xmlns:a16="http://schemas.microsoft.com/office/drawing/2014/main" val="3390635779"/>
                    </a:ext>
                  </a:extLst>
                </a:gridCol>
              </a:tblGrid>
              <a:tr h="331391">
                <a:tc>
                  <a:txBody>
                    <a:bodyPr/>
                    <a:lstStyle/>
                    <a:p>
                      <a:pPr marL="0" marR="0" algn="ctr">
                        <a:lnSpc>
                          <a:spcPct val="107000"/>
                        </a:lnSpc>
                        <a:spcBef>
                          <a:spcPts val="0"/>
                        </a:spcBef>
                        <a:spcAft>
                          <a:spcPts val="0"/>
                        </a:spcAft>
                      </a:pPr>
                      <a:r>
                        <a:rPr lang="en-US" sz="1800" kern="0">
                          <a:effectLst/>
                        </a:rPr>
                        <a:t>Year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Deaths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dirty="0">
                          <a:effectLst/>
                        </a:rPr>
                        <a:t>States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Adjusted to 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Per 100,000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0158811"/>
                  </a:ext>
                </a:extLst>
              </a:tr>
              <a:tr h="331391">
                <a:tc>
                  <a:txBody>
                    <a:bodyPr/>
                    <a:lstStyle/>
                    <a:p>
                      <a:pPr marL="0" marR="0" algn="ctr">
                        <a:lnSpc>
                          <a:spcPct val="107000"/>
                        </a:lnSpc>
                        <a:spcBef>
                          <a:spcPts val="0"/>
                        </a:spcBef>
                        <a:spcAft>
                          <a:spcPts val="0"/>
                        </a:spcAft>
                      </a:pPr>
                      <a:r>
                        <a:rPr lang="en-US" sz="1800" kern="0">
                          <a:effectLst/>
                        </a:rPr>
                        <a:t>2016</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111</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32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174</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13.25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0757997"/>
                  </a:ext>
                </a:extLst>
              </a:tr>
              <a:tr h="331391">
                <a:tc>
                  <a:txBody>
                    <a:bodyPr/>
                    <a:lstStyle/>
                    <a:p>
                      <a:pPr marL="0" marR="0" algn="ctr">
                        <a:lnSpc>
                          <a:spcPct val="107000"/>
                        </a:lnSpc>
                        <a:spcBef>
                          <a:spcPts val="0"/>
                        </a:spcBef>
                        <a:spcAft>
                          <a:spcPts val="0"/>
                        </a:spcAft>
                      </a:pPr>
                      <a:r>
                        <a:rPr lang="en-US" sz="1800" kern="0">
                          <a:effectLst/>
                        </a:rPr>
                        <a:t>2015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63</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17</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186</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14.3</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1562875"/>
                  </a:ext>
                </a:extLst>
              </a:tr>
              <a:tr h="331391">
                <a:tc>
                  <a:txBody>
                    <a:bodyPr/>
                    <a:lstStyle/>
                    <a:p>
                      <a:pPr marL="0" marR="0" algn="ctr">
                        <a:lnSpc>
                          <a:spcPct val="107000"/>
                        </a:lnSpc>
                        <a:spcBef>
                          <a:spcPts val="0"/>
                        </a:spcBef>
                        <a:spcAft>
                          <a:spcPts val="0"/>
                        </a:spcAft>
                      </a:pPr>
                      <a:r>
                        <a:rPr lang="en-US" sz="1800" kern="0">
                          <a:effectLst/>
                        </a:rPr>
                        <a:t>2012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78</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17</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230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dirty="0">
                          <a:effectLst/>
                        </a:rPr>
                        <a:t>18.47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941893"/>
                  </a:ext>
                </a:extLst>
              </a:tr>
            </a:tbl>
          </a:graphicData>
        </a:graphic>
      </p:graphicFrame>
      <p:graphicFrame>
        <p:nvGraphicFramePr>
          <p:cNvPr id="18" name="Table 17">
            <a:extLst>
              <a:ext uri="{FF2B5EF4-FFF2-40B4-BE49-F238E27FC236}">
                <a16:creationId xmlns:a16="http://schemas.microsoft.com/office/drawing/2014/main" id="{11492B1C-0DA4-81FD-E064-113BD7FAB703}"/>
              </a:ext>
            </a:extLst>
          </p:cNvPr>
          <p:cNvGraphicFramePr>
            <a:graphicFrameLocks noGrp="1"/>
          </p:cNvGraphicFramePr>
          <p:nvPr/>
        </p:nvGraphicFramePr>
        <p:xfrm>
          <a:off x="838200" y="2627060"/>
          <a:ext cx="9645714" cy="2882902"/>
        </p:xfrm>
        <a:graphic>
          <a:graphicData uri="http://schemas.openxmlformats.org/drawingml/2006/table">
            <a:tbl>
              <a:tblPr firstRow="1" firstCol="1" bandRow="1">
                <a:tableStyleId>{5C22544A-7EE6-4342-B048-85BDC9FD1C3A}</a:tableStyleId>
              </a:tblPr>
              <a:tblGrid>
                <a:gridCol w="681541">
                  <a:extLst>
                    <a:ext uri="{9D8B030D-6E8A-4147-A177-3AD203B41FA5}">
                      <a16:colId xmlns:a16="http://schemas.microsoft.com/office/drawing/2014/main" val="873146587"/>
                    </a:ext>
                  </a:extLst>
                </a:gridCol>
                <a:gridCol w="1076443">
                  <a:extLst>
                    <a:ext uri="{9D8B030D-6E8A-4147-A177-3AD203B41FA5}">
                      <a16:colId xmlns:a16="http://schemas.microsoft.com/office/drawing/2014/main" val="2814357698"/>
                    </a:ext>
                  </a:extLst>
                </a:gridCol>
                <a:gridCol w="1059946">
                  <a:extLst>
                    <a:ext uri="{9D8B030D-6E8A-4147-A177-3AD203B41FA5}">
                      <a16:colId xmlns:a16="http://schemas.microsoft.com/office/drawing/2014/main" val="2664694939"/>
                    </a:ext>
                  </a:extLst>
                </a:gridCol>
                <a:gridCol w="1631162">
                  <a:extLst>
                    <a:ext uri="{9D8B030D-6E8A-4147-A177-3AD203B41FA5}">
                      <a16:colId xmlns:a16="http://schemas.microsoft.com/office/drawing/2014/main" val="1192104706"/>
                    </a:ext>
                  </a:extLst>
                </a:gridCol>
                <a:gridCol w="1403294">
                  <a:extLst>
                    <a:ext uri="{9D8B030D-6E8A-4147-A177-3AD203B41FA5}">
                      <a16:colId xmlns:a16="http://schemas.microsoft.com/office/drawing/2014/main" val="580073061"/>
                    </a:ext>
                  </a:extLst>
                </a:gridCol>
                <a:gridCol w="1751798">
                  <a:extLst>
                    <a:ext uri="{9D8B030D-6E8A-4147-A177-3AD203B41FA5}">
                      <a16:colId xmlns:a16="http://schemas.microsoft.com/office/drawing/2014/main" val="421689785"/>
                    </a:ext>
                  </a:extLst>
                </a:gridCol>
                <a:gridCol w="2041530">
                  <a:extLst>
                    <a:ext uri="{9D8B030D-6E8A-4147-A177-3AD203B41FA5}">
                      <a16:colId xmlns:a16="http://schemas.microsoft.com/office/drawing/2014/main" val="652395926"/>
                    </a:ext>
                  </a:extLst>
                </a:gridCol>
              </a:tblGrid>
              <a:tr h="773672">
                <a:tc>
                  <a:txBody>
                    <a:bodyPr/>
                    <a:lstStyle/>
                    <a:p>
                      <a:pPr marL="0" marR="0" algn="ctr">
                        <a:lnSpc>
                          <a:spcPct val="107000"/>
                        </a:lnSpc>
                        <a:spcBef>
                          <a:spcPts val="0"/>
                        </a:spcBef>
                        <a:spcAft>
                          <a:spcPts val="0"/>
                        </a:spcAft>
                      </a:pPr>
                      <a:r>
                        <a:rPr lang="en-US" sz="1800" kern="0">
                          <a:effectLst/>
                        </a:rPr>
                        <a:t>Year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Attorney Per 100,000 (Blend)</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National Per</a:t>
                      </a:r>
                      <a:endParaRPr lang="en-US" sz="1800" kern="100">
                        <a:effectLst/>
                      </a:endParaRPr>
                    </a:p>
                    <a:p>
                      <a:pPr marL="0" marR="0" algn="ctr">
                        <a:lnSpc>
                          <a:spcPct val="107000"/>
                        </a:lnSpc>
                        <a:spcBef>
                          <a:spcPts val="0"/>
                        </a:spcBef>
                        <a:spcAft>
                          <a:spcPts val="0"/>
                        </a:spcAft>
                      </a:pPr>
                      <a:r>
                        <a:rPr lang="en-US" sz="1800" kern="0">
                          <a:effectLst/>
                        </a:rPr>
                        <a:t>100,000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Attorney Per 100,000 (Male) (Rank)</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Attorney Per 100,000 (Female) (Rank)</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dirty="0">
                          <a:effectLst/>
                        </a:rPr>
                        <a:t>Highest Occupation Per 100,000 (Male)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Highest Occupation Per 100,000 (Female)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8988796"/>
                  </a:ext>
                </a:extLst>
              </a:tr>
              <a:tr h="383264">
                <a:tc>
                  <a:txBody>
                    <a:bodyPr/>
                    <a:lstStyle/>
                    <a:p>
                      <a:pPr marL="0" marR="0" algn="ctr">
                        <a:lnSpc>
                          <a:spcPct val="107000"/>
                        </a:lnSpc>
                        <a:spcBef>
                          <a:spcPts val="0"/>
                        </a:spcBef>
                        <a:spcAft>
                          <a:spcPts val="0"/>
                        </a:spcAft>
                      </a:pPr>
                      <a:r>
                        <a:rPr lang="en-US" sz="1800" kern="0">
                          <a:effectLst/>
                        </a:rPr>
                        <a:t>2016</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13.25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13.5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16.3 (17)</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7.9 (9)</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49.4 (Construction)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25.5 (Construction)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4654819"/>
                  </a:ext>
                </a:extLst>
              </a:tr>
              <a:tr h="383264">
                <a:tc>
                  <a:txBody>
                    <a:bodyPr/>
                    <a:lstStyle/>
                    <a:p>
                      <a:pPr marL="0" marR="0" algn="ctr">
                        <a:lnSpc>
                          <a:spcPct val="107000"/>
                        </a:lnSpc>
                        <a:spcBef>
                          <a:spcPts val="0"/>
                        </a:spcBef>
                        <a:spcAft>
                          <a:spcPts val="0"/>
                        </a:spcAft>
                      </a:pPr>
                      <a:r>
                        <a:rPr lang="en-US" sz="1800" kern="0">
                          <a:effectLst/>
                        </a:rPr>
                        <a:t>2015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14.30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13.3</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18.7 (14)</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9.2 (5)</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53.2 (Construction)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15.6 (Arts etc.)</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8045741"/>
                  </a:ext>
                </a:extLst>
              </a:tr>
              <a:tr h="383264">
                <a:tc>
                  <a:txBody>
                    <a:bodyPr/>
                    <a:lstStyle/>
                    <a:p>
                      <a:pPr marL="0" marR="0" algn="ctr">
                        <a:lnSpc>
                          <a:spcPct val="107000"/>
                        </a:lnSpc>
                        <a:spcBef>
                          <a:spcPts val="0"/>
                        </a:spcBef>
                        <a:spcAft>
                          <a:spcPts val="0"/>
                        </a:spcAft>
                      </a:pPr>
                      <a:r>
                        <a:rPr lang="en-US" sz="1800" kern="0">
                          <a:effectLst/>
                        </a:rPr>
                        <a:t>2012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18.47</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12.6</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21.3 (12)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11.1 (3)</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a:effectLst/>
                        </a:rPr>
                        <a:t>43.6 (Construction)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kern="0" dirty="0">
                          <a:effectLst/>
                        </a:rPr>
                        <a:t>11.7 (Arts etc.)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2972494"/>
                  </a:ext>
                </a:extLst>
              </a:tr>
            </a:tbl>
          </a:graphicData>
        </a:graphic>
      </p:graphicFrame>
      <p:sp>
        <p:nvSpPr>
          <p:cNvPr id="19" name="TextBox 18">
            <a:extLst>
              <a:ext uri="{FF2B5EF4-FFF2-40B4-BE49-F238E27FC236}">
                <a16:creationId xmlns:a16="http://schemas.microsoft.com/office/drawing/2014/main" id="{793BB26A-BB6E-0371-7B09-04601F5F2E0D}"/>
              </a:ext>
            </a:extLst>
          </p:cNvPr>
          <p:cNvSpPr txBox="1"/>
          <p:nvPr/>
        </p:nvSpPr>
        <p:spPr>
          <a:xfrm>
            <a:off x="362139" y="5658416"/>
            <a:ext cx="11199136" cy="553998"/>
          </a:xfrm>
          <a:prstGeom prst="rect">
            <a:avLst/>
          </a:prstGeom>
          <a:noFill/>
        </p:spPr>
        <p:txBody>
          <a:bodyPr wrap="square" rtlCol="0">
            <a:spAutoFit/>
          </a:bodyPr>
          <a:lstStyle/>
          <a:p>
            <a:r>
              <a:rPr lang="en-US" sz="1000" dirty="0"/>
              <a:t>Citations: Peterson C, </a:t>
            </a:r>
            <a:r>
              <a:rPr lang="en-US" sz="1000" dirty="0" err="1"/>
              <a:t>Sussell</a:t>
            </a:r>
            <a:r>
              <a:rPr lang="en-US" sz="1000" dirty="0"/>
              <a:t> A, Li J, Schumacher PK, Yeoman K, Stone DM. Suicide Rates by Industry and Occupation — National Violent Death Reporting System, 32 States, 2016. MMWR </a:t>
            </a:r>
            <a:r>
              <a:rPr lang="en-US" sz="1000" dirty="0" err="1"/>
              <a:t>Morb</a:t>
            </a:r>
            <a:r>
              <a:rPr lang="en-US" sz="1000" dirty="0"/>
              <a:t> Mortal </a:t>
            </a:r>
            <a:r>
              <a:rPr lang="en-US" sz="1000" dirty="0" err="1"/>
              <a:t>Wkly</a:t>
            </a:r>
            <a:r>
              <a:rPr lang="en-US" sz="1000" dirty="0"/>
              <a:t> Rep 2020;69:57–62 DOI: </a:t>
            </a:r>
            <a:r>
              <a:rPr lang="en-US" sz="1000" dirty="0">
                <a:hlinkClick r:id="rId2"/>
              </a:rPr>
              <a:t>http://dx.doi.org/10.15585/mmwr.mm6903a1</a:t>
            </a:r>
            <a:r>
              <a:rPr lang="en-US" sz="1000" dirty="0"/>
              <a:t>; Peterson, C., Stone, D.M., Marsh, S.M. &amp; others. (2018). Suicide rates by major occupational group -- 17 states, 2012 and 2015. Morbidity and Mortality Weekly Report. 67(45):1253–1260 DOI: </a:t>
            </a:r>
            <a:r>
              <a:rPr lang="en-US" sz="1000" dirty="0">
                <a:hlinkClick r:id="rId3"/>
              </a:rPr>
              <a:t>http://dx.doi.org/10.15585/mmwr.mm6745a1</a:t>
            </a:r>
            <a:r>
              <a:rPr lang="en-US" sz="1000" dirty="0"/>
              <a:t>; </a:t>
            </a:r>
            <a:r>
              <a:rPr lang="en-US" sz="1000" dirty="0">
                <a:hlinkClick r:id="rId4"/>
              </a:rPr>
              <a:t>https://www.cdc.gov/nchs/data/databriefs/db464-tables.pdf#1</a:t>
            </a:r>
            <a:r>
              <a:rPr lang="en-US" sz="1000" dirty="0"/>
              <a:t> </a:t>
            </a:r>
          </a:p>
        </p:txBody>
      </p:sp>
    </p:spTree>
    <p:extLst>
      <p:ext uri="{BB962C8B-B14F-4D97-AF65-F5344CB8AC3E}">
        <p14:creationId xmlns:p14="http://schemas.microsoft.com/office/powerpoint/2010/main" val="392942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2007</TotalTime>
  <Words>2286</Words>
  <Application>Microsoft Office PowerPoint</Application>
  <PresentationFormat>Widescreen</PresentationFormat>
  <Paragraphs>209</Paragraphs>
  <Slides>32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Aptos</vt:lpstr>
      <vt:lpstr>Arial</vt:lpstr>
      <vt:lpstr>Calibri</vt:lpstr>
      <vt:lpstr>Calibri Light</vt:lpstr>
      <vt:lpstr>Century Schoolbook</vt:lpstr>
      <vt:lpstr>museo-sans</vt:lpstr>
      <vt:lpstr>Publico</vt:lpstr>
      <vt:lpstr>Symbol</vt:lpstr>
      <vt:lpstr>Wingdings</vt:lpstr>
      <vt:lpstr>Office Theme</vt:lpstr>
      <vt:lpstr>Mental Health and The Practice of Law: Professional Health And Professional Ethics</vt:lpstr>
      <vt:lpstr>Today’s Topics</vt:lpstr>
      <vt:lpstr>Part 1 Is the Practice of Law in a Mental Health Crisis </vt:lpstr>
      <vt:lpstr>PowerPoint Presentation</vt:lpstr>
      <vt:lpstr>Look Who’s Talking</vt:lpstr>
      <vt:lpstr>What Are They Saying to You?</vt:lpstr>
      <vt:lpstr>What They Show You</vt:lpstr>
      <vt:lpstr>Scary Suicide Statistics???</vt:lpstr>
      <vt:lpstr>Attorney Suicide in Statistical Context</vt:lpstr>
      <vt:lpstr>Part 3 Ethical Responsibilities to and for Other Lawyers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Do When You Know Opposing Counsel Is (Mentally) Impaired: Beyond the Obvious</vt:lpstr>
      <vt:lpstr>It is “known” that opposing client has psychiatric issues but is still practicing. You know how to push your opponent’s buttons to your client’s advantage. Your client knows this and asks you to pursue a strategy that will get your client one million more dollars in negotiations.</vt:lpstr>
      <vt:lpstr>PowerPoint Presentation</vt:lpstr>
      <vt:lpstr>PowerPoint Presentation</vt:lpstr>
      <vt:lpstr>PowerPoint Presentation</vt:lpstr>
      <vt:lpstr>PowerPoint Presentation</vt:lpstr>
      <vt:lpstr>PowerPoint Presentation</vt:lpstr>
      <vt:lpstr>Rule 2.15:  Responding to Judicial and Lawyer Misconduct</vt:lpstr>
      <vt:lpstr>Seeing Mental Illness in Yourself and Others And Finding Help</vt:lpstr>
      <vt:lpstr>Mental Health and The Practice of Law: Professional Health And Professional Ethics  Need to communicate “offline?” elang@langlegal.com 404.384.2591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The Practice of Law: Professional Health and Professional Ethics</dc:title>
  <dc:creator>Eric Lang</dc:creator>
  <cp:lastModifiedBy>Eric Lang</cp:lastModifiedBy>
  <cp:revision>12</cp:revision>
  <dcterms:created xsi:type="dcterms:W3CDTF">2024-01-29T18:36:08Z</dcterms:created>
  <dcterms:modified xsi:type="dcterms:W3CDTF">2024-03-26T20:20:30Z</dcterms:modified>
</cp:coreProperties>
</file>